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Play"/>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vq1pcK+0Tvhj3/grFFnrjct6oo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orin William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lay-bold.fntdata"/><Relationship Id="rId14" Type="http://schemas.openxmlformats.org/officeDocument/2006/relationships/slide" Target="slides/slide9.xml"/><Relationship Id="rId36" Type="http://schemas.openxmlformats.org/officeDocument/2006/relationships/font" Target="fonts/Play-regular.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25T22:20:23.644">
    <p:pos x="5131" y="2126"/>
    <p:text>Worksheet?</p:text>
    <p:extLst>
      <p:ext uri="{C676402C-5697-4E1C-873F-D02D1690AC5C}">
        <p15:threadingInfo timeZoneBias="0"/>
      </p:ext>
      <p:ext uri="http://customooxmlschemas.google.com/">
        <go:slidesCustomData xmlns:go="http://customooxmlschemas.google.com/" commentPostId="AAABdyqrPN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87" name="Google Shape;18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6a07cd2d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46a07cd2d7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346a07cd2d7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lang="en-US" sz="1400">
                <a:solidFill>
                  <a:srgbClr val="262626"/>
                </a:solidFill>
              </a:rPr>
              <a:t>- Beliefs about aging affect physical health, memory, recovery from disability, and even biomarkers for Alzheimer’s.</a:t>
            </a:r>
            <a:endParaRPr sz="2400"/>
          </a:p>
          <a:p>
            <a:pPr indent="0" lvl="0" marL="0" rtl="0" algn="l">
              <a:lnSpc>
                <a:spcPct val="100000"/>
              </a:lnSpc>
              <a:spcBef>
                <a:spcPts val="0"/>
              </a:spcBef>
              <a:spcAft>
                <a:spcPts val="0"/>
              </a:spcAft>
              <a:buClr>
                <a:schemeClr val="dk1"/>
              </a:buClr>
              <a:buSzPts val="1200"/>
              <a:buFont typeface="Arial"/>
              <a:buNone/>
            </a:pPr>
            <a:r>
              <a:rPr lang="en-US" sz="1400">
                <a:solidFill>
                  <a:srgbClr val="262626"/>
                </a:solidFill>
              </a:rPr>
              <a:t>- Programs that enhance self-efficacy, purpose, and resilience also promote longevity and vitality.</a:t>
            </a:r>
            <a:endParaRPr sz="1400">
              <a:solidFill>
                <a:srgbClr val="262626"/>
              </a:solidFill>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Pg 7 Note to Lorin - </a:t>
            </a:r>
            <a:r>
              <a:rPr lang="en-US" sz="1350"/>
              <a:t>Contrary to common myth, the older adult population generally is mobile, active, and healthy. Older adults also bring enormous social, intellectual, and economic capital to their communities. For example, of all the household income generated in New York State, 63 percent, more than $379 billion, is generated by older adults and baby boomers.</a:t>
            </a:r>
            <a:endParaRPr sz="1350"/>
          </a:p>
          <a:p>
            <a:pPr indent="0" lvl="0" marL="0" rtl="0" algn="l">
              <a:lnSpc>
                <a:spcPct val="170000"/>
              </a:lnSpc>
              <a:spcBef>
                <a:spcPts val="200"/>
              </a:spcBef>
              <a:spcAft>
                <a:spcPts val="0"/>
              </a:spcAft>
              <a:buClr>
                <a:schemeClr val="dk1"/>
              </a:buClr>
              <a:buSzPts val="1100"/>
              <a:buFont typeface="Arial"/>
              <a:buNone/>
            </a:pPr>
            <a:r>
              <a:rPr lang="en-US" sz="1350"/>
              <a:t>According to AARP, Inc., people over age 50 control 70 percent of the country’s wealth and make up 51 percent of consumer spending, more than $7 trillion. In New York, more than 935,000 individuals age 60+ contribute 495 million hours of community service annually at an economic value of $13.9 billion.</a:t>
            </a:r>
            <a:endParaRPr sz="1350"/>
          </a:p>
          <a:p>
            <a:pPr indent="-228600" lvl="1" marL="685800" rtl="0" algn="l">
              <a:lnSpc>
                <a:spcPct val="90000"/>
              </a:lnSpc>
              <a:spcBef>
                <a:spcPts val="800"/>
              </a:spcBef>
              <a:spcAft>
                <a:spcPts val="0"/>
              </a:spcAft>
              <a:buClr>
                <a:schemeClr val="dk1"/>
              </a:buClr>
              <a:buSzPts val="1100"/>
              <a:buChar char="•"/>
            </a:pPr>
            <a:r>
              <a:t/>
            </a:r>
            <a:endParaRPr b="1" sz="1350"/>
          </a:p>
        </p:txBody>
      </p:sp>
      <p:sp>
        <p:nvSpPr>
          <p:cNvPr id="224" name="Google Shape;22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6a07cd2d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346a07cd2d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346a07cd2d7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38" name="Google Shape;23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lang="en-US"/>
              <a:t>Pg. 12</a:t>
            </a:r>
            <a:br>
              <a:rPr lang="en-US"/>
            </a:br>
            <a:br>
              <a:rPr lang="en-US"/>
            </a:br>
            <a:endParaRPr sz="1100"/>
          </a:p>
        </p:txBody>
      </p:sp>
      <p:sp>
        <p:nvSpPr>
          <p:cNvPr id="245" name="Google Shape;24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60" name="Google Shape;26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Pg. 14, 15, 16</a:t>
            </a:r>
            <a:endParaRPr/>
          </a:p>
          <a:p>
            <a:pPr indent="0" lvl="0" marL="0" marR="0" rtl="0" algn="l">
              <a:lnSpc>
                <a:spcPct val="100000"/>
              </a:lnSpc>
              <a:spcBef>
                <a:spcPts val="0"/>
              </a:spcBef>
              <a:spcAft>
                <a:spcPts val="0"/>
              </a:spcAft>
              <a:buClr>
                <a:srgbClr val="000000"/>
              </a:buClr>
              <a:buSzPts val="1100"/>
              <a:buFont typeface="Arial"/>
              <a:buNone/>
            </a:pPr>
            <a:r>
              <a:t/>
            </a:r>
            <a:endParaRPr b="0" i="0"/>
          </a:p>
          <a:p>
            <a:pPr indent="0" lvl="0" marL="0" marR="0" rtl="0" algn="l">
              <a:lnSpc>
                <a:spcPct val="100000"/>
              </a:lnSpc>
              <a:spcBef>
                <a:spcPts val="0"/>
              </a:spcBef>
              <a:spcAft>
                <a:spcPts val="0"/>
              </a:spcAft>
              <a:buClr>
                <a:srgbClr val="000000"/>
              </a:buClr>
              <a:buSzPts val="1100"/>
              <a:buFont typeface="Arial"/>
              <a:buNone/>
            </a:pPr>
            <a:r>
              <a:rPr b="0" i="0" lang="en-US"/>
              <a:t>Introduce this in the beginning as the overarching goals, and then bring it back at the end after this as reflection </a:t>
            </a:r>
            <a:endParaRPr/>
          </a:p>
          <a:p>
            <a:pPr indent="0" lvl="0" marL="0" marR="0" rtl="0" algn="l">
              <a:lnSpc>
                <a:spcPct val="100000"/>
              </a:lnSpc>
              <a:spcBef>
                <a:spcPts val="0"/>
              </a:spcBef>
              <a:spcAft>
                <a:spcPts val="0"/>
              </a:spcAft>
              <a:buClr>
                <a:srgbClr val="000000"/>
              </a:buClr>
              <a:buSzPts val="1100"/>
              <a:buFont typeface="Arial"/>
              <a:buNone/>
            </a:pPr>
            <a:r>
              <a:rPr b="0" i="0" lang="en-US"/>
              <a:t>Stronger connection between all the didactic pieces and the final piece </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267" name="Google Shape;26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i="1" lang="en-US"/>
              <a:t>This research reinforces our need to treat retirement not as a stop, but a transition that begins in the mind. When we help people think differently, they plan differently, and live more meaningfully.</a:t>
            </a:r>
            <a:endParaRPr/>
          </a:p>
          <a:p>
            <a:pPr indent="0" lvl="0" marL="0" marR="0" rtl="0" algn="l">
              <a:lnSpc>
                <a:spcPct val="100000"/>
              </a:lnSpc>
              <a:spcBef>
                <a:spcPts val="0"/>
              </a:spcBef>
              <a:spcAft>
                <a:spcPts val="0"/>
              </a:spcAft>
              <a:buClr>
                <a:schemeClr val="dk1"/>
              </a:buClr>
              <a:buSzPts val="1200"/>
              <a:buFont typeface="Arial"/>
              <a:buNone/>
            </a:pPr>
            <a:r>
              <a:t/>
            </a:r>
            <a:endParaRPr i="1"/>
          </a:p>
          <a:p>
            <a:pPr indent="0" lvl="0" marL="0" marR="0" rtl="0" algn="l">
              <a:lnSpc>
                <a:spcPct val="100000"/>
              </a:lnSpc>
              <a:spcBef>
                <a:spcPts val="0"/>
              </a:spcBef>
              <a:spcAft>
                <a:spcPts val="0"/>
              </a:spcAft>
              <a:buClr>
                <a:schemeClr val="dk1"/>
              </a:buClr>
              <a:buSzPts val="1200"/>
              <a:buFont typeface="Arial"/>
              <a:buNone/>
            </a:pPr>
            <a:r>
              <a:rPr i="1" lang="en-US"/>
              <a:t>As retirement becomes a moving target, our real task isn’t to create a checklist. It is to help people write a meaningful next chapter of their life story.</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b="0" i="0" lang="en-US" sz="1800" u="none" strike="noStrike">
                <a:solidFill>
                  <a:srgbClr val="000000"/>
                </a:solidFill>
                <a:latin typeface="Arial"/>
                <a:ea typeface="Arial"/>
                <a:cs typeface="Arial"/>
                <a:sym typeface="Arial"/>
              </a:rPr>
              <a:t>In a 2015 study by Topa and Alcover, they found that how people </a:t>
            </a:r>
            <a:r>
              <a:rPr b="0" i="1" lang="en-US" sz="1800" u="none" strike="noStrike">
                <a:solidFill>
                  <a:srgbClr val="000000"/>
                </a:solidFill>
                <a:latin typeface="Arial"/>
                <a:ea typeface="Arial"/>
                <a:cs typeface="Arial"/>
                <a:sym typeface="Arial"/>
              </a:rPr>
              <a:t>feel</a:t>
            </a:r>
            <a:r>
              <a:rPr b="0" i="0" lang="en-US" sz="1800" u="none" strike="noStrike">
                <a:solidFill>
                  <a:srgbClr val="000000"/>
                </a:solidFill>
                <a:latin typeface="Arial"/>
                <a:ea typeface="Arial"/>
                <a:cs typeface="Arial"/>
                <a:sym typeface="Arial"/>
              </a:rPr>
              <a:t> about their ability to retire</a:t>
            </a:r>
            <a:r>
              <a:rPr lang="en-US" sz="1800">
                <a:solidFill>
                  <a:srgbClr val="000000"/>
                </a:solidFill>
              </a:rPr>
              <a:t>, </a:t>
            </a:r>
            <a:r>
              <a:rPr b="0" i="0" lang="en-US" sz="1800" u="none" strike="noStrike">
                <a:solidFill>
                  <a:srgbClr val="000000"/>
                </a:solidFill>
                <a:latin typeface="Arial"/>
                <a:ea typeface="Arial"/>
                <a:cs typeface="Arial"/>
                <a:sym typeface="Arial"/>
              </a:rPr>
              <a:t>not just how much money they have</a:t>
            </a:r>
            <a:r>
              <a:rPr lang="en-US" sz="1800">
                <a:solidFill>
                  <a:srgbClr val="000000"/>
                </a:solidFill>
              </a:rPr>
              <a:t>, </a:t>
            </a:r>
            <a:r>
              <a:rPr b="0" i="0" lang="en-US" sz="1800" u="none" strike="noStrike">
                <a:solidFill>
                  <a:srgbClr val="000000"/>
                </a:solidFill>
                <a:latin typeface="Arial"/>
                <a:ea typeface="Arial"/>
                <a:cs typeface="Arial"/>
                <a:sym typeface="Arial"/>
              </a:rPr>
              <a:t>can significantly influence both their intention to retire and how well they adjust afterward. One of the strongest predictors of a happy retirement? Self-efficacy: believing you can handle the transition. That belief, along with maintaining a sense of identity and avoiding negative comparisons with others, sets the stage for the ‘Maturity Mindset’</a:t>
            </a:r>
            <a:r>
              <a:rPr lang="en-US" sz="1800">
                <a:solidFill>
                  <a:srgbClr val="000000"/>
                </a:solidFill>
              </a:rPr>
              <a:t>. A</a:t>
            </a:r>
            <a:r>
              <a:rPr b="0" i="0" lang="en-US" sz="1800" u="none" strike="noStrike">
                <a:solidFill>
                  <a:srgbClr val="000000"/>
                </a:solidFill>
                <a:latin typeface="Arial"/>
                <a:ea typeface="Arial"/>
                <a:cs typeface="Arial"/>
                <a:sym typeface="Arial"/>
              </a:rPr>
              <a:t> blend of confidence, continuity, and contentment.</a:t>
            </a:r>
            <a:endParaRPr/>
          </a:p>
        </p:txBody>
      </p:sp>
      <p:sp>
        <p:nvSpPr>
          <p:cNvPr id="286" name="Google Shape;28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313" name="Google Shape;31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0" lang="en-US" sz="1200" u="none" strike="noStrike">
                <a:solidFill>
                  <a:schemeClr val="dk1"/>
                </a:solidFill>
                <a:latin typeface="Arial"/>
                <a:ea typeface="Arial"/>
                <a:cs typeface="Arial"/>
                <a:sym typeface="Arial"/>
              </a:rPr>
              <a:t>This goes far beyond finances. this reflects a gap in identity, narrative, and psychological readiness - Why is this a thing??? </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lang="en-US"/>
              <a:t>Pg. 3 &amp; 4</a:t>
            </a:r>
            <a:endParaRPr/>
          </a:p>
        </p:txBody>
      </p:sp>
      <p:sp>
        <p:nvSpPr>
          <p:cNvPr id="133" name="Google Shape;13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Daily hassles may cause more stress related illness than life changes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Greater perceived control improves mental and physical health</a:t>
            </a:r>
            <a:endParaRPr/>
          </a:p>
          <a:p>
            <a:pPr indent="0" lvl="0" marL="0" rtl="0" algn="l">
              <a:lnSpc>
                <a:spcPct val="100000"/>
              </a:lnSpc>
              <a:spcBef>
                <a:spcPts val="0"/>
              </a:spcBef>
              <a:spcAft>
                <a:spcPts val="0"/>
              </a:spcAft>
              <a:buSzPts val="1400"/>
              <a:buNone/>
            </a:pPr>
            <a:r>
              <a:t/>
            </a:r>
            <a:endParaRPr/>
          </a:p>
        </p:txBody>
      </p:sp>
      <p:sp>
        <p:nvSpPr>
          <p:cNvPr id="141" name="Google Shape;14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lang="en-US"/>
              <a:t>Originated in addiction, people struggling to quite substance use, funny enough, also applicable to people trying to quit working….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lang="en-US"/>
              <a:t>Pg. 5 &amp; 6</a:t>
            </a:r>
            <a:endParaRPr/>
          </a:p>
        </p:txBody>
      </p:sp>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9"/>
          <p:cNvSpPr/>
          <p:nvPr>
            <p:ph idx="2" type="pic"/>
          </p:nvPr>
        </p:nvSpPr>
        <p:spPr>
          <a:xfrm>
            <a:off x="5183188" y="987425"/>
            <a:ext cx="6172200" cy="4873625"/>
          </a:xfrm>
          <a:prstGeom prst="rect">
            <a:avLst/>
          </a:prstGeom>
          <a:noFill/>
          <a:ln>
            <a:noFill/>
          </a:ln>
        </p:spPr>
      </p:sp>
      <p:sp>
        <p:nvSpPr>
          <p:cNvPr id="68" name="Google Shape;68;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0" Type="http://schemas.openxmlformats.org/officeDocument/2006/relationships/hyperlink" Target="https://www.healthcare.gov/" TargetMode="External"/><Relationship Id="rId11" Type="http://schemas.openxmlformats.org/officeDocument/2006/relationships/hyperlink" Target="https://aging.ny.gov/training" TargetMode="External"/><Relationship Id="rId22" Type="http://schemas.openxmlformats.org/officeDocument/2006/relationships/hyperlink" Target="https://www.ssa.gov/myaccount/" TargetMode="External"/><Relationship Id="rId10" Type="http://schemas.openxmlformats.org/officeDocument/2006/relationships/hyperlink" Target="https://www.mvcc.edu/mvilr/" TargetMode="External"/><Relationship Id="rId21" Type="http://schemas.openxmlformats.org/officeDocument/2006/relationships/hyperlink" Target="https://www.ssa.gov/benefits/calculators/" TargetMode="External"/><Relationship Id="rId13" Type="http://schemas.openxmlformats.org/officeDocument/2006/relationships/hyperlink" Target="https://www.health.ny.gov/publications/1430.pdf" TargetMode="External"/><Relationship Id="rId12" Type="http://schemas.openxmlformats.org/officeDocument/2006/relationships/hyperlink" Target="https://www.health.ny.gov/publications/1503.pdf" TargetMode="External"/><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www.gallup.com/cliftonstrengths/en/252137/home.aspx" TargetMode="External"/><Relationship Id="rId4" Type="http://schemas.openxmlformats.org/officeDocument/2006/relationships/hyperlink" Target="https://www.mvcc.edu/strengths/strengths-assessment.php" TargetMode="External"/><Relationship Id="rId9" Type="http://schemas.openxmlformats.org/officeDocument/2006/relationships/hyperlink" Target="https://www.ymcatrivalley.org/" TargetMode="External"/><Relationship Id="rId15" Type="http://schemas.openxmlformats.org/officeDocument/2006/relationships/hyperlink" Target="https://www.letsmakeaplan.org/" TargetMode="External"/><Relationship Id="rId14" Type="http://schemas.openxmlformats.org/officeDocument/2006/relationships/hyperlink" Target="https://aging.ny.gov/programs/medicare-and-health-" TargetMode="External"/><Relationship Id="rId17" Type="http://schemas.openxmlformats.org/officeDocument/2006/relationships/hyperlink" Target="https://www.medicare.gov/" TargetMode="External"/><Relationship Id="rId16" Type="http://schemas.openxmlformats.org/officeDocument/2006/relationships/hyperlink" Target="https://aging.ny.gov/programs/medicare-and-health-insurance" TargetMode="External"/><Relationship Id="rId5" Type="http://schemas.openxmlformats.org/officeDocument/2006/relationships/hyperlink" Target="https://www.meawisdom.com/" TargetMode="External"/><Relationship Id="rId19" Type="http://schemas.openxmlformats.org/officeDocument/2006/relationships/hyperlink" Target="https://www.va.gov/health-care/" TargetMode="External"/><Relationship Id="rId6" Type="http://schemas.openxmlformats.org/officeDocument/2006/relationships/hyperlink" Target="https://www.drmichellebraun.com/" TargetMode="External"/><Relationship Id="rId18" Type="http://schemas.openxmlformats.org/officeDocument/2006/relationships/hyperlink" Target="http://medicare.gov/basics/get-started-with-medicare/using-medicare/helpful-tools" TargetMode="External"/><Relationship Id="rId7" Type="http://schemas.openxmlformats.org/officeDocument/2006/relationships/hyperlink" Target="https://becca-levy.com/" TargetMode="External"/><Relationship Id="rId8" Type="http://schemas.openxmlformats.org/officeDocument/2006/relationships/hyperlink" Target="https://ysph.yale.edu/about-school-of-public-health/communications-public-relations/publications/public-health-magazine/article/becca-levy-and-the-fight-against-ageis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allianzlife.com/about/newsroom/2024-Press-Releases/Nearly-half-of-Americans-expect-slow-transition-into-retirement" TargetMode="External"/><Relationship Id="rId4" Type="http://schemas.openxmlformats.org/officeDocument/2006/relationships/hyperlink" Target="https://doi.org/10.3389/fpsyg.2018.01870" TargetMode="External"/><Relationship Id="rId5" Type="http://schemas.openxmlformats.org/officeDocument/2006/relationships/hyperlink" Target="https://psycnet.apa.org/doi/10.1037/0022-3514.83.2.261" TargetMode="External"/><Relationship Id="rId6" Type="http://schemas.openxmlformats.org/officeDocument/2006/relationships/hyperlink" Target="https://doi.org/10.1108/CDI-09-2014-012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8000"/>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r>
              <a:rPr b="1" lang="en-US"/>
              <a:t>Mind, Meaning, &amp; Maturity: The Science of a Fulfilling Retirement</a:t>
            </a:r>
            <a:endParaRPr b="1"/>
          </a:p>
        </p:txBody>
      </p:sp>
      <p:sp>
        <p:nvSpPr>
          <p:cNvPr id="89" name="Google Shape;89;p1"/>
          <p:cNvSpPr txBox="1"/>
          <p:nvPr>
            <p:ph idx="1" type="subTitle"/>
          </p:nvPr>
        </p:nvSpPr>
        <p:spPr>
          <a:xfrm>
            <a:off x="1524000" y="4291847"/>
            <a:ext cx="9144000" cy="213359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b="1"/>
          </a:p>
          <a:p>
            <a:pPr indent="0" lvl="0" marL="0" rtl="0" algn="ctr">
              <a:lnSpc>
                <a:spcPct val="90000"/>
              </a:lnSpc>
              <a:spcBef>
                <a:spcPts val="0"/>
              </a:spcBef>
              <a:spcAft>
                <a:spcPts val="0"/>
              </a:spcAft>
              <a:buClr>
                <a:schemeClr val="dk1"/>
              </a:buClr>
              <a:buSzPts val="2400"/>
              <a:buNone/>
            </a:pPr>
            <a:r>
              <a:rPr b="1" lang="en-US"/>
              <a:t>Lorin Williams PsyD</a:t>
            </a:r>
            <a:endParaRPr b="1"/>
          </a:p>
          <a:p>
            <a:pPr indent="0" lvl="0" marL="0" rtl="0" algn="ctr">
              <a:lnSpc>
                <a:spcPct val="90000"/>
              </a:lnSpc>
              <a:spcBef>
                <a:spcPts val="1000"/>
              </a:spcBef>
              <a:spcAft>
                <a:spcPts val="0"/>
              </a:spcAft>
              <a:buClr>
                <a:schemeClr val="dk1"/>
              </a:buClr>
              <a:buSzPts val="2400"/>
              <a:buNone/>
            </a:pPr>
            <a:r>
              <a:rPr b="1" lang="en-US"/>
              <a:t>Assistant Professor of Psychology </a:t>
            </a:r>
            <a:endParaRPr b="1"/>
          </a:p>
          <a:p>
            <a:pPr indent="0" lvl="0" marL="0" rtl="0" algn="ctr">
              <a:lnSpc>
                <a:spcPct val="90000"/>
              </a:lnSpc>
              <a:spcBef>
                <a:spcPts val="1000"/>
              </a:spcBef>
              <a:spcAft>
                <a:spcPts val="0"/>
              </a:spcAft>
              <a:buClr>
                <a:schemeClr val="dk1"/>
              </a:buClr>
              <a:buSzPts val="2400"/>
              <a:buNone/>
            </a:pPr>
            <a:r>
              <a:rPr b="1" lang="en-US"/>
              <a:t>NYS Licensed Psychologist </a:t>
            </a:r>
            <a:endParaRPr b="1"/>
          </a:p>
          <a:p>
            <a:pPr indent="0" lvl="0" marL="0" rtl="0" algn="ctr">
              <a:lnSpc>
                <a:spcPct val="90000"/>
              </a:lnSpc>
              <a:spcBef>
                <a:spcPts val="1000"/>
              </a:spcBef>
              <a:spcAft>
                <a:spcPts val="0"/>
              </a:spcAft>
              <a:buClr>
                <a:schemeClr val="dk1"/>
              </a:buClr>
              <a:buSzPts val="2400"/>
              <a:buNone/>
            </a:pPr>
            <a:r>
              <a:rPr b="1" lang="en-US"/>
              <a:t>Clinical Neuropsychologist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p9"/>
          <p:cNvSpPr/>
          <p:nvPr/>
        </p:nvSpPr>
        <p:spPr>
          <a:xfrm>
            <a:off x="0" y="-1"/>
            <a:ext cx="11766176" cy="2061837"/>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4" name="Google Shape;174;p9"/>
          <p:cNvSpPr txBox="1"/>
          <p:nvPr>
            <p:ph type="title"/>
          </p:nvPr>
        </p:nvSpPr>
        <p:spPr>
          <a:xfrm>
            <a:off x="1137034" y="609597"/>
            <a:ext cx="9392421" cy="13308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Wheel of Life</a:t>
            </a:r>
            <a:endParaRPr/>
          </a:p>
        </p:txBody>
      </p:sp>
      <p:sp>
        <p:nvSpPr>
          <p:cNvPr id="175" name="Google Shape;175;p9"/>
          <p:cNvSpPr txBox="1"/>
          <p:nvPr>
            <p:ph idx="1" type="body"/>
          </p:nvPr>
        </p:nvSpPr>
        <p:spPr>
          <a:xfrm>
            <a:off x="1137034" y="2198363"/>
            <a:ext cx="2895320" cy="38726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The eight sections in the wheel represent balance. If you regard the center as 0 and the outer edge as 10, you can rank your level of satisfaction with each life area by drawing a curved line to create a new outer edge. </a:t>
            </a:r>
            <a:endParaRPr/>
          </a:p>
          <a:p>
            <a:pPr indent="-228600" lvl="0" marL="228600" rtl="0" algn="l">
              <a:lnSpc>
                <a:spcPct val="90000"/>
              </a:lnSpc>
              <a:spcBef>
                <a:spcPts val="1000"/>
              </a:spcBef>
              <a:spcAft>
                <a:spcPts val="0"/>
              </a:spcAft>
              <a:buClr>
                <a:schemeClr val="dk1"/>
              </a:buClr>
              <a:buSzPts val="1700"/>
              <a:buChar char="•"/>
            </a:pPr>
            <a:r>
              <a:rPr lang="en-US" sz="1700"/>
              <a:t>Here is an example🡪</a:t>
            </a:r>
            <a:endParaRPr sz="1700"/>
          </a:p>
          <a:p>
            <a:pPr indent="-120650" lvl="0" marL="228600" rtl="0" algn="l">
              <a:lnSpc>
                <a:spcPct val="90000"/>
              </a:lnSpc>
              <a:spcBef>
                <a:spcPts val="1000"/>
              </a:spcBef>
              <a:spcAft>
                <a:spcPts val="0"/>
              </a:spcAft>
              <a:buClr>
                <a:schemeClr val="dk1"/>
              </a:buClr>
              <a:buSzPts val="1700"/>
              <a:buNone/>
            </a:pPr>
            <a:r>
              <a:t/>
            </a:r>
            <a:endParaRPr sz="1700"/>
          </a:p>
        </p:txBody>
      </p:sp>
      <p:pic>
        <p:nvPicPr>
          <p:cNvPr id="176" name="Google Shape;176;p9"/>
          <p:cNvPicPr preferRelativeResize="0"/>
          <p:nvPr/>
        </p:nvPicPr>
        <p:blipFill rotWithShape="1">
          <a:blip r:embed="rId3">
            <a:alphaModFix/>
          </a:blip>
          <a:srcRect b="0" l="0" r="0" t="0"/>
          <a:stretch/>
        </p:blipFill>
        <p:spPr>
          <a:xfrm>
            <a:off x="5169388" y="1124262"/>
            <a:ext cx="6697715" cy="5256440"/>
          </a:xfrm>
          <a:prstGeom prst="rect">
            <a:avLst/>
          </a:prstGeom>
          <a:noFill/>
          <a:ln>
            <a:noFill/>
          </a:ln>
        </p:spPr>
      </p:pic>
      <p:sp>
        <p:nvSpPr>
          <p:cNvPr id="177" name="Google Shape;177;p9"/>
          <p:cNvSpPr/>
          <p:nvPr/>
        </p:nvSpPr>
        <p:spPr>
          <a:xfrm rot="10800000">
            <a:off x="5381624" y="6209414"/>
            <a:ext cx="6810375" cy="648586"/>
          </a:xfrm>
          <a:custGeom>
            <a:rect b="b" l="l" r="r" t="t"/>
            <a:pathLst>
              <a:path extrusionOk="0" h="1027260" w="10753706">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10"/>
          <p:cNvSpPr/>
          <p:nvPr/>
        </p:nvSpPr>
        <p:spPr>
          <a:xfrm rot="-5400000">
            <a:off x="800100" y="1491343"/>
            <a:ext cx="3333749" cy="3499103"/>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3" name="Google Shape;183;p10"/>
          <p:cNvSpPr txBox="1"/>
          <p:nvPr>
            <p:ph type="title"/>
          </p:nvPr>
        </p:nvSpPr>
        <p:spPr>
          <a:xfrm>
            <a:off x="1028700" y="1967266"/>
            <a:ext cx="2628900" cy="254725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Play"/>
              <a:buNone/>
            </a:pPr>
            <a:r>
              <a:rPr lang="en-US" sz="3600">
                <a:solidFill>
                  <a:srgbClr val="FFFFFF"/>
                </a:solidFill>
                <a:latin typeface="Play"/>
                <a:ea typeface="Play"/>
                <a:cs typeface="Play"/>
                <a:sym typeface="Play"/>
              </a:rPr>
              <a:t>Blank Current Wheel of Life: Your life as it is now</a:t>
            </a:r>
            <a:endParaRPr/>
          </a:p>
        </p:txBody>
      </p:sp>
      <p:pic>
        <p:nvPicPr>
          <p:cNvPr id="184" name="Google Shape;184;p10"/>
          <p:cNvPicPr preferRelativeResize="0"/>
          <p:nvPr>
            <p:ph idx="1" type="body"/>
          </p:nvPr>
        </p:nvPicPr>
        <p:blipFill rotWithShape="1">
          <a:blip r:embed="rId3">
            <a:alphaModFix/>
          </a:blip>
          <a:srcRect b="0" l="0" r="0" t="0"/>
          <a:stretch/>
        </p:blipFill>
        <p:spPr>
          <a:xfrm>
            <a:off x="4777316" y="892849"/>
            <a:ext cx="6780700" cy="50699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838200" y="451381"/>
            <a:ext cx="10512552" cy="40665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sz="6600">
                <a:solidFill>
                  <a:schemeClr val="dk1"/>
                </a:solidFill>
                <a:latin typeface="Play"/>
                <a:ea typeface="Play"/>
                <a:cs typeface="Play"/>
                <a:sym typeface="Play"/>
              </a:rPr>
              <a:t>Exploring Meaning</a:t>
            </a:r>
            <a:endParaRPr/>
          </a:p>
        </p:txBody>
      </p:sp>
      <p:sp>
        <p:nvSpPr>
          <p:cNvPr id="190" name="Google Shape;190;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57575"/>
              </a:buClr>
              <a:buSzPts val="2400"/>
              <a:buNone/>
            </a:pPr>
            <a:r>
              <a:rPr lang="en-US"/>
              <a:t>A few psychological theories from PY101…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1113810" y="2960716"/>
            <a:ext cx="4036334" cy="2387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US" sz="5400">
                <a:solidFill>
                  <a:schemeClr val="dk1"/>
                </a:solidFill>
                <a:latin typeface="Play"/>
                <a:ea typeface="Play"/>
                <a:cs typeface="Play"/>
                <a:sym typeface="Play"/>
              </a:rPr>
              <a:t>Maslow’s Hierarchy of Need</a:t>
            </a:r>
            <a:endParaRPr/>
          </a:p>
        </p:txBody>
      </p:sp>
      <p:pic>
        <p:nvPicPr>
          <p:cNvPr id="196" name="Google Shape;196;p12"/>
          <p:cNvPicPr preferRelativeResize="0"/>
          <p:nvPr/>
        </p:nvPicPr>
        <p:blipFill rotWithShape="1">
          <a:blip r:embed="rId3">
            <a:alphaModFix/>
          </a:blip>
          <a:srcRect b="0" l="0" r="0" t="0"/>
          <a:stretch/>
        </p:blipFill>
        <p:spPr>
          <a:xfrm>
            <a:off x="5957597" y="666728"/>
            <a:ext cx="5465791" cy="54657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3"/>
          <p:cNvPicPr preferRelativeResize="0"/>
          <p:nvPr/>
        </p:nvPicPr>
        <p:blipFill rotWithShape="1">
          <a:blip r:embed="rId3">
            <a:alphaModFix/>
          </a:blip>
          <a:srcRect b="0" l="0" r="0" t="0"/>
          <a:stretch/>
        </p:blipFill>
        <p:spPr>
          <a:xfrm>
            <a:off x="1143942" y="643467"/>
            <a:ext cx="9904116" cy="55710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ph type="title"/>
          </p:nvPr>
        </p:nvSpPr>
        <p:spPr>
          <a:xfrm>
            <a:off x="638881" y="457200"/>
            <a:ext cx="10909640" cy="136861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Play"/>
              <a:buNone/>
            </a:pPr>
            <a:r>
              <a:rPr lang="en-US" sz="6600">
                <a:solidFill>
                  <a:schemeClr val="dk1"/>
                </a:solidFill>
                <a:latin typeface="Play"/>
                <a:ea typeface="Play"/>
                <a:cs typeface="Play"/>
                <a:sym typeface="Play"/>
              </a:rPr>
              <a:t>What is Happiness?</a:t>
            </a:r>
            <a:endParaRPr/>
          </a:p>
        </p:txBody>
      </p:sp>
      <p:pic>
        <p:nvPicPr>
          <p:cNvPr id="207" name="Google Shape;207;p14"/>
          <p:cNvPicPr preferRelativeResize="0"/>
          <p:nvPr/>
        </p:nvPicPr>
        <p:blipFill rotWithShape="1">
          <a:blip r:embed="rId3">
            <a:alphaModFix/>
          </a:blip>
          <a:srcRect b="0" l="0" r="0" t="0"/>
          <a:stretch/>
        </p:blipFill>
        <p:spPr>
          <a:xfrm>
            <a:off x="1199022" y="2642616"/>
            <a:ext cx="3856452" cy="3605784"/>
          </a:xfrm>
          <a:prstGeom prst="rect">
            <a:avLst/>
          </a:prstGeom>
          <a:noFill/>
          <a:ln>
            <a:noFill/>
          </a:ln>
        </p:spPr>
      </p:pic>
      <p:pic>
        <p:nvPicPr>
          <p:cNvPr id="208" name="Google Shape;208;p14"/>
          <p:cNvPicPr preferRelativeResize="0"/>
          <p:nvPr/>
        </p:nvPicPr>
        <p:blipFill rotWithShape="1">
          <a:blip r:embed="rId4">
            <a:alphaModFix/>
          </a:blip>
          <a:srcRect b="0" l="0" r="0" t="0"/>
          <a:stretch/>
        </p:blipFill>
        <p:spPr>
          <a:xfrm>
            <a:off x="5436382" y="2850366"/>
            <a:ext cx="6432530" cy="3308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Play"/>
              <a:buNone/>
            </a:pPr>
            <a:r>
              <a:rPr lang="en-US" sz="4800"/>
              <a:t>Factors Connected to Happiness</a:t>
            </a:r>
            <a:endParaRPr/>
          </a:p>
        </p:txBody>
      </p:sp>
      <p:sp>
        <p:nvSpPr>
          <p:cNvPr id="214" name="Google Shape;214;p15"/>
          <p:cNvSpPr txBox="1"/>
          <p:nvPr>
            <p:ph idx="1" type="body"/>
          </p:nvPr>
        </p:nvSpPr>
        <p:spPr>
          <a:xfrm>
            <a:off x="1045028" y="3017522"/>
            <a:ext cx="9941319" cy="312465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900"/>
              <a:buChar char="•"/>
            </a:pPr>
            <a:r>
              <a:rPr lang="en-US" sz="1900"/>
              <a:t>Happiness increases with age</a:t>
            </a:r>
            <a:endParaRPr/>
          </a:p>
          <a:p>
            <a:pPr indent="-228600" lvl="0" marL="228600" rtl="0" algn="l">
              <a:lnSpc>
                <a:spcPct val="90000"/>
              </a:lnSpc>
              <a:spcBef>
                <a:spcPts val="1000"/>
              </a:spcBef>
              <a:spcAft>
                <a:spcPts val="0"/>
              </a:spcAft>
              <a:buClr>
                <a:schemeClr val="dk1"/>
              </a:buClr>
              <a:buSzPts val="1900"/>
              <a:buChar char="•"/>
            </a:pPr>
            <a:r>
              <a:rPr lang="en-US" sz="1900"/>
              <a:t>Family and other social relationships</a:t>
            </a:r>
            <a:endParaRPr/>
          </a:p>
          <a:p>
            <a:pPr indent="-228600" lvl="0" marL="228600" rtl="0" algn="l">
              <a:lnSpc>
                <a:spcPct val="90000"/>
              </a:lnSpc>
              <a:spcBef>
                <a:spcPts val="1000"/>
              </a:spcBef>
              <a:spcAft>
                <a:spcPts val="0"/>
              </a:spcAft>
              <a:buClr>
                <a:schemeClr val="dk1"/>
              </a:buClr>
              <a:buSzPts val="1900"/>
              <a:buChar char="•"/>
            </a:pPr>
            <a:r>
              <a:rPr lang="en-US" sz="1900"/>
              <a:t>In the US well-being rises with annual income, but only up to $75,000</a:t>
            </a:r>
            <a:endParaRPr/>
          </a:p>
          <a:p>
            <a:pPr indent="-228600" lvl="0" marL="228600" rtl="0" algn="l">
              <a:lnSpc>
                <a:spcPct val="90000"/>
              </a:lnSpc>
              <a:spcBef>
                <a:spcPts val="1000"/>
              </a:spcBef>
              <a:spcAft>
                <a:spcPts val="0"/>
              </a:spcAft>
              <a:buClr>
                <a:schemeClr val="dk1"/>
              </a:buClr>
              <a:buSzPts val="1900"/>
              <a:buChar char="•"/>
            </a:pPr>
            <a:r>
              <a:rPr lang="en-US" sz="1900"/>
              <a:t>Education shows a weak positive correlation with happiness</a:t>
            </a:r>
            <a:endParaRPr/>
          </a:p>
          <a:p>
            <a:pPr indent="-228600" lvl="0" marL="228600" rtl="0" algn="l">
              <a:lnSpc>
                <a:spcPct val="90000"/>
              </a:lnSpc>
              <a:spcBef>
                <a:spcPts val="1000"/>
              </a:spcBef>
              <a:spcAft>
                <a:spcPts val="0"/>
              </a:spcAft>
              <a:buClr>
                <a:schemeClr val="dk1"/>
              </a:buClr>
              <a:buSzPts val="1900"/>
              <a:buChar char="•"/>
            </a:pPr>
            <a:r>
              <a:rPr lang="en-US" sz="1900"/>
              <a:t>Religiosity tends to improve happiness</a:t>
            </a:r>
            <a:endParaRPr/>
          </a:p>
          <a:p>
            <a:pPr indent="-228600" lvl="0" marL="228600" rtl="0" algn="l">
              <a:lnSpc>
                <a:spcPct val="90000"/>
              </a:lnSpc>
              <a:spcBef>
                <a:spcPts val="1000"/>
              </a:spcBef>
              <a:spcAft>
                <a:spcPts val="0"/>
              </a:spcAft>
              <a:buClr>
                <a:schemeClr val="dk1"/>
              </a:buClr>
              <a:buSzPts val="1900"/>
              <a:buChar char="•"/>
            </a:pPr>
            <a:r>
              <a:rPr lang="en-US" sz="1900"/>
              <a:t>People who have the characteristics that are highly valued by their culture tend to be happier</a:t>
            </a:r>
            <a:endParaRPr/>
          </a:p>
          <a:p>
            <a:pPr indent="-228600" lvl="0" marL="228600" rtl="0" algn="l">
              <a:lnSpc>
                <a:spcPct val="90000"/>
              </a:lnSpc>
              <a:spcBef>
                <a:spcPts val="1000"/>
              </a:spcBef>
              <a:spcAft>
                <a:spcPts val="0"/>
              </a:spcAft>
              <a:buClr>
                <a:schemeClr val="dk1"/>
              </a:buClr>
              <a:buSzPts val="1900"/>
              <a:buChar char="•"/>
            </a:pPr>
            <a:r>
              <a:rPr lang="en-US" sz="1900"/>
              <a:t>Attractiveness and Parenthood are NOT correlated with happiness</a:t>
            </a:r>
            <a:endParaRPr/>
          </a:p>
          <a:p>
            <a:pPr indent="-107950" lvl="0" marL="228600" rtl="0" algn="l">
              <a:lnSpc>
                <a:spcPct val="90000"/>
              </a:lnSpc>
              <a:spcBef>
                <a:spcPts val="1000"/>
              </a:spcBef>
              <a:spcAft>
                <a:spcPts val="0"/>
              </a:spcAft>
              <a:buClr>
                <a:schemeClr val="dk1"/>
              </a:buClr>
              <a:buSzPts val="1900"/>
              <a:buNone/>
            </a:pPr>
            <a:r>
              <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46a07cd2d7_0_1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lang="en-US"/>
              <a:t>Now, to reflect on the meaning of being an “older adult”</a:t>
            </a:r>
            <a:endParaRPr/>
          </a:p>
        </p:txBody>
      </p:sp>
      <p:sp>
        <p:nvSpPr>
          <p:cNvPr id="221" name="Google Shape;221;g346a07cd2d7_0_1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txBox="1"/>
          <p:nvPr>
            <p:ph type="title"/>
          </p:nvPr>
        </p:nvSpPr>
        <p:spPr>
          <a:xfrm>
            <a:off x="236600" y="190500"/>
            <a:ext cx="8646300" cy="983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3200"/>
              <a:t>Redefining “Elder”, for the present times</a:t>
            </a:r>
            <a:endParaRPr/>
          </a:p>
        </p:txBody>
      </p:sp>
      <p:sp>
        <p:nvSpPr>
          <p:cNvPr id="227" name="Google Shape;227;p16"/>
          <p:cNvSpPr txBox="1"/>
          <p:nvPr>
            <p:ph idx="1" type="body"/>
          </p:nvPr>
        </p:nvSpPr>
        <p:spPr>
          <a:xfrm>
            <a:off x="417875" y="1342725"/>
            <a:ext cx="7957800" cy="5515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100"/>
              <a:buChar char="•"/>
            </a:pPr>
            <a:r>
              <a:rPr b="0" i="0" lang="en-US" sz="1800" u="none" strike="noStrike">
                <a:latin typeface="Arial"/>
                <a:ea typeface="Arial"/>
                <a:cs typeface="Arial"/>
                <a:sym typeface="Arial"/>
              </a:rPr>
              <a:t>What are the first 5 words or phrases that come to mind when you think of “an old person”</a:t>
            </a:r>
            <a:endParaRPr b="0" i="0" sz="1800" u="none" strike="noStrike">
              <a:latin typeface="Arial"/>
              <a:ea typeface="Arial"/>
              <a:cs typeface="Arial"/>
              <a:sym typeface="Arial"/>
            </a:endParaRPr>
          </a:p>
          <a:p>
            <a:pPr indent="-228600" lvl="1" marL="685800" rtl="0" algn="l">
              <a:lnSpc>
                <a:spcPct val="90000"/>
              </a:lnSpc>
              <a:spcBef>
                <a:spcPts val="0"/>
              </a:spcBef>
              <a:spcAft>
                <a:spcPts val="0"/>
              </a:spcAft>
              <a:buSzPts val="1800"/>
              <a:buChar char="•"/>
            </a:pPr>
            <a:r>
              <a:rPr lang="en-US" sz="1800"/>
              <a:t>- very fun exercise with students :) </a:t>
            </a:r>
            <a:endParaRPr sz="1800"/>
          </a:p>
          <a:p>
            <a:pPr indent="-158750" lvl="0" marL="228600" rtl="0" algn="l">
              <a:lnSpc>
                <a:spcPct val="90000"/>
              </a:lnSpc>
              <a:spcBef>
                <a:spcPts val="0"/>
              </a:spcBef>
              <a:spcAft>
                <a:spcPts val="0"/>
              </a:spcAft>
              <a:buClr>
                <a:srgbClr val="000000"/>
              </a:buClr>
              <a:buSzPts val="1100"/>
              <a:buNone/>
            </a:pPr>
            <a:r>
              <a:t/>
            </a:r>
            <a:endParaRPr b="0" i="0" sz="1800" u="none" strike="noStrike">
              <a:latin typeface="Arial"/>
              <a:ea typeface="Arial"/>
              <a:cs typeface="Arial"/>
              <a:sym typeface="Arial"/>
            </a:endParaRPr>
          </a:p>
          <a:p>
            <a:pPr indent="-228600" lvl="0" marL="228600" rtl="0" algn="l">
              <a:lnSpc>
                <a:spcPct val="90000"/>
              </a:lnSpc>
              <a:spcBef>
                <a:spcPts val="0"/>
              </a:spcBef>
              <a:spcAft>
                <a:spcPts val="0"/>
              </a:spcAft>
              <a:buClr>
                <a:srgbClr val="000000"/>
              </a:buClr>
              <a:buSzPts val="1100"/>
              <a:buChar char="•"/>
            </a:pPr>
            <a:r>
              <a:rPr lang="en-US" sz="1800">
                <a:latin typeface="Arial"/>
                <a:ea typeface="Arial"/>
                <a:cs typeface="Arial"/>
                <a:sym typeface="Arial"/>
              </a:rPr>
              <a:t>Perception’s impact on biology</a:t>
            </a:r>
            <a:r>
              <a:rPr b="0" i="0" lang="en-US" sz="1800" u="none" strike="noStrike">
                <a:latin typeface="Arial"/>
                <a:ea typeface="Arial"/>
                <a:cs typeface="Arial"/>
                <a:sym typeface="Arial"/>
              </a:rPr>
              <a:t> </a:t>
            </a:r>
            <a:endParaRPr/>
          </a:p>
          <a:p>
            <a:pPr indent="-228600" lvl="1" marL="685800" rtl="0" algn="l">
              <a:lnSpc>
                <a:spcPct val="90000"/>
              </a:lnSpc>
              <a:spcBef>
                <a:spcPts val="0"/>
              </a:spcBef>
              <a:spcAft>
                <a:spcPts val="0"/>
              </a:spcAft>
              <a:buClr>
                <a:srgbClr val="000000"/>
              </a:buClr>
              <a:buSzPts val="1100"/>
              <a:buChar char="•"/>
            </a:pPr>
            <a:r>
              <a:rPr lang="en-US" sz="1400">
                <a:latin typeface="Arial"/>
                <a:ea typeface="Arial"/>
                <a:cs typeface="Arial"/>
                <a:sym typeface="Arial"/>
              </a:rPr>
              <a:t>-7.5 years (Levy, et al., 2002; Levy, 2020)</a:t>
            </a:r>
            <a:endParaRPr/>
          </a:p>
          <a:p>
            <a:pPr indent="-158750" lvl="1" marL="685800" rtl="0" algn="l">
              <a:lnSpc>
                <a:spcPct val="90000"/>
              </a:lnSpc>
              <a:spcBef>
                <a:spcPts val="0"/>
              </a:spcBef>
              <a:spcAft>
                <a:spcPts val="0"/>
              </a:spcAft>
              <a:buClr>
                <a:srgbClr val="000000"/>
              </a:buClr>
              <a:buSzPts val="1100"/>
              <a:buNone/>
            </a:pPr>
            <a:r>
              <a:t/>
            </a:r>
            <a:endParaRPr b="0" i="0" sz="1400" u="none" strike="noStrike">
              <a:latin typeface="Arial"/>
              <a:ea typeface="Arial"/>
              <a:cs typeface="Arial"/>
              <a:sym typeface="Arial"/>
            </a:endParaRPr>
          </a:p>
          <a:p>
            <a:pPr indent="-228600" lvl="0" marL="228600" rtl="0" algn="l">
              <a:lnSpc>
                <a:spcPct val="90000"/>
              </a:lnSpc>
              <a:spcBef>
                <a:spcPts val="1000"/>
              </a:spcBef>
              <a:spcAft>
                <a:spcPts val="0"/>
              </a:spcAft>
              <a:buClr>
                <a:srgbClr val="000000"/>
              </a:buClr>
              <a:buSzPts val="1100"/>
              <a:buChar char="•"/>
            </a:pPr>
            <a:r>
              <a:rPr b="0" i="0" lang="en-US" sz="1800" u="none" strike="noStrike">
                <a:latin typeface="Arial"/>
                <a:ea typeface="Arial"/>
                <a:cs typeface="Arial"/>
                <a:sym typeface="Arial"/>
              </a:rPr>
              <a:t>Lifespan perspectives</a:t>
            </a:r>
            <a:endParaRPr sz="1800"/>
          </a:p>
          <a:p>
            <a:pPr indent="-228600" lvl="1" marL="685800" rtl="0" algn="l">
              <a:lnSpc>
                <a:spcPct val="90000"/>
              </a:lnSpc>
              <a:spcBef>
                <a:spcPts val="500"/>
              </a:spcBef>
              <a:spcAft>
                <a:spcPts val="0"/>
              </a:spcAft>
              <a:buClr>
                <a:srgbClr val="000000"/>
              </a:buClr>
              <a:buSzPts val="1100"/>
              <a:buChar char="•"/>
            </a:pPr>
            <a:r>
              <a:rPr b="0" i="0" lang="en-US" sz="1800" u="none" strike="noStrike">
                <a:latin typeface="Arial"/>
                <a:ea typeface="Arial"/>
                <a:cs typeface="Arial"/>
                <a:sym typeface="Arial"/>
              </a:rPr>
              <a:t>Common views/myths</a:t>
            </a:r>
            <a:endParaRPr sz="1800"/>
          </a:p>
          <a:p>
            <a:pPr indent="-228600" lvl="1" marL="685800" rtl="0" algn="l">
              <a:lnSpc>
                <a:spcPct val="90000"/>
              </a:lnSpc>
              <a:spcBef>
                <a:spcPts val="500"/>
              </a:spcBef>
              <a:spcAft>
                <a:spcPts val="0"/>
              </a:spcAft>
              <a:buClr>
                <a:srgbClr val="000000"/>
              </a:buClr>
              <a:buSzPts val="1100"/>
              <a:buChar char="•"/>
            </a:pPr>
            <a:r>
              <a:rPr b="0" i="0" lang="en-US" sz="1800" u="none" strike="noStrike">
                <a:latin typeface="Arial"/>
                <a:ea typeface="Arial"/>
                <a:cs typeface="Arial"/>
                <a:sym typeface="Arial"/>
              </a:rPr>
              <a:t>Realities of aging/statistics</a:t>
            </a:r>
            <a:endParaRPr sz="1800"/>
          </a:p>
          <a:p>
            <a:pPr indent="-228600" lvl="2" marL="1143000" rtl="0" algn="l">
              <a:lnSpc>
                <a:spcPct val="90000"/>
              </a:lnSpc>
              <a:spcBef>
                <a:spcPts val="500"/>
              </a:spcBef>
              <a:spcAft>
                <a:spcPts val="0"/>
              </a:spcAft>
              <a:buClr>
                <a:srgbClr val="000000"/>
              </a:buClr>
              <a:buSzPts val="1100"/>
              <a:buChar char="•"/>
            </a:pPr>
            <a:r>
              <a:rPr b="0" i="0" lang="en-US" sz="1800" u="none" strike="noStrike">
                <a:latin typeface="Arial"/>
                <a:ea typeface="Arial"/>
                <a:cs typeface="Arial"/>
                <a:sym typeface="Arial"/>
              </a:rPr>
              <a:t>Motivation for the greatness the next stage can hold</a:t>
            </a:r>
            <a:endParaRPr b="0" i="0" sz="1800" u="none" strike="noStrike">
              <a:latin typeface="Arial"/>
              <a:ea typeface="Arial"/>
              <a:cs typeface="Arial"/>
              <a:sym typeface="Arial"/>
            </a:endParaRPr>
          </a:p>
          <a:p>
            <a:pPr indent="-273050" lvl="2" marL="1143000" rtl="0" algn="l">
              <a:lnSpc>
                <a:spcPct val="90000"/>
              </a:lnSpc>
              <a:spcBef>
                <a:spcPts val="500"/>
              </a:spcBef>
              <a:spcAft>
                <a:spcPts val="0"/>
              </a:spcAft>
              <a:buSzPts val="1800"/>
              <a:buChar char="•"/>
            </a:pPr>
            <a:r>
              <a:rPr lang="en-US" sz="1800"/>
              <a:t>see notes below on “Economics of Aging” - many perceive an aging population as economic drag, but often 60+ are greatest contributors</a:t>
            </a:r>
            <a:endParaRPr sz="1800"/>
          </a:p>
          <a:p>
            <a:pPr indent="-228600" lvl="1" marL="685800" rtl="0" algn="l">
              <a:lnSpc>
                <a:spcPct val="90000"/>
              </a:lnSpc>
              <a:spcBef>
                <a:spcPts val="500"/>
              </a:spcBef>
              <a:spcAft>
                <a:spcPts val="0"/>
              </a:spcAft>
              <a:buClr>
                <a:srgbClr val="000000"/>
              </a:buClr>
              <a:buSzPts val="1100"/>
              <a:buChar char="•"/>
            </a:pPr>
            <a:r>
              <a:rPr b="0" i="0" lang="en-US" sz="1800" u="none" strike="noStrike">
                <a:latin typeface="Arial"/>
                <a:ea typeface="Arial"/>
                <a:cs typeface="Arial"/>
                <a:sym typeface="Arial"/>
              </a:rPr>
              <a:t>Rejuvenation year = the new “gap year”</a:t>
            </a:r>
            <a:endParaRPr/>
          </a:p>
          <a:p>
            <a:pPr indent="-228600" lvl="1" marL="685800" rtl="0" algn="l">
              <a:lnSpc>
                <a:spcPct val="90000"/>
              </a:lnSpc>
              <a:spcBef>
                <a:spcPts val="500"/>
              </a:spcBef>
              <a:spcAft>
                <a:spcPts val="0"/>
              </a:spcAft>
              <a:buClr>
                <a:srgbClr val="000000"/>
              </a:buClr>
              <a:buSzPts val="1100"/>
              <a:buChar char="•"/>
            </a:pPr>
            <a:r>
              <a:rPr b="0" i="0" lang="en-US" sz="1800" u="none" strike="noStrike">
                <a:latin typeface="Arial"/>
                <a:ea typeface="Arial"/>
                <a:cs typeface="Arial"/>
                <a:sym typeface="Arial"/>
              </a:rPr>
              <a:t>Statistics on changing demographics and lifespan </a:t>
            </a:r>
            <a:endParaRPr/>
          </a:p>
          <a:p>
            <a:pPr indent="-228600" lvl="1" marL="685800" rtl="0" algn="l">
              <a:lnSpc>
                <a:spcPct val="90000"/>
              </a:lnSpc>
              <a:spcBef>
                <a:spcPts val="500"/>
              </a:spcBef>
              <a:spcAft>
                <a:spcPts val="0"/>
              </a:spcAft>
              <a:buClr>
                <a:srgbClr val="000000"/>
              </a:buClr>
              <a:buSzPts val="1100"/>
              <a:buChar char="•"/>
            </a:pPr>
            <a:r>
              <a:rPr lang="en-US" sz="1800">
                <a:latin typeface="Arial"/>
                <a:ea typeface="Arial"/>
                <a:cs typeface="Arial"/>
                <a:sym typeface="Arial"/>
              </a:rPr>
              <a:t>P</a:t>
            </a:r>
            <a:r>
              <a:rPr b="0" i="0" lang="en-US" sz="1800" u="none" strike="noStrike">
                <a:latin typeface="Arial"/>
                <a:ea typeface="Arial"/>
                <a:cs typeface="Arial"/>
                <a:sym typeface="Arial"/>
              </a:rPr>
              <a:t>ositive aging: reboot, recharge, and reconnect</a:t>
            </a:r>
            <a:endParaRPr/>
          </a:p>
          <a:p>
            <a:pPr indent="0" lvl="1" marL="457200" rtl="0" algn="l">
              <a:lnSpc>
                <a:spcPct val="90000"/>
              </a:lnSpc>
              <a:spcBef>
                <a:spcPts val="500"/>
              </a:spcBef>
              <a:spcAft>
                <a:spcPts val="0"/>
              </a:spcAft>
              <a:buClr>
                <a:srgbClr val="000000"/>
              </a:buClr>
              <a:buSzPts val="1100"/>
              <a:buNone/>
            </a:pPr>
            <a:r>
              <a:t/>
            </a:r>
            <a:endParaRPr b="0" i="0" sz="1800" u="none" strike="noStrike">
              <a:latin typeface="Arial"/>
              <a:ea typeface="Arial"/>
              <a:cs typeface="Arial"/>
              <a:sym typeface="Arial"/>
            </a:endParaRPr>
          </a:p>
          <a:p>
            <a:pPr indent="-228600" lvl="0" marL="228600" rtl="0" algn="l">
              <a:lnSpc>
                <a:spcPct val="90000"/>
              </a:lnSpc>
              <a:spcBef>
                <a:spcPts val="500"/>
              </a:spcBef>
              <a:spcAft>
                <a:spcPts val="0"/>
              </a:spcAft>
              <a:buClr>
                <a:srgbClr val="000000"/>
              </a:buClr>
              <a:buSzPts val="1100"/>
              <a:buChar char="•"/>
            </a:pPr>
            <a:r>
              <a:rPr lang="en-US" sz="1800">
                <a:latin typeface="Arial"/>
                <a:ea typeface="Arial"/>
                <a:cs typeface="Arial"/>
                <a:sym typeface="Arial"/>
              </a:rPr>
              <a:t>Wheel of Life: Wheel 2 – What is your ideal future wheel? </a:t>
            </a:r>
            <a:endParaRPr sz="1800"/>
          </a:p>
        </p:txBody>
      </p:sp>
      <p:pic>
        <p:nvPicPr>
          <p:cNvPr descr="White puzzle with one red piece" id="228" name="Google Shape;228;p16"/>
          <p:cNvPicPr preferRelativeResize="0"/>
          <p:nvPr/>
        </p:nvPicPr>
        <p:blipFill rotWithShape="1">
          <a:blip r:embed="rId3">
            <a:alphaModFix/>
          </a:blip>
          <a:srcRect b="0" l="30618" r="29015" t="0"/>
          <a:stretch/>
        </p:blipFill>
        <p:spPr>
          <a:xfrm>
            <a:off x="9067175" y="927925"/>
            <a:ext cx="3124823" cy="5223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7"/>
          <p:cNvSpPr/>
          <p:nvPr/>
        </p:nvSpPr>
        <p:spPr>
          <a:xfrm rot="-5400000">
            <a:off x="800100" y="1491343"/>
            <a:ext cx="3333749" cy="3499103"/>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4" name="Google Shape;234;p17"/>
          <p:cNvSpPr txBox="1"/>
          <p:nvPr>
            <p:ph type="title"/>
          </p:nvPr>
        </p:nvSpPr>
        <p:spPr>
          <a:xfrm>
            <a:off x="1028700" y="1967266"/>
            <a:ext cx="2628900" cy="254725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Play"/>
              <a:buNone/>
            </a:pPr>
            <a:r>
              <a:rPr lang="en-US" sz="3600">
                <a:solidFill>
                  <a:srgbClr val="FFFFFF"/>
                </a:solidFill>
                <a:latin typeface="Play"/>
                <a:ea typeface="Play"/>
                <a:cs typeface="Play"/>
                <a:sym typeface="Play"/>
              </a:rPr>
              <a:t>Blank F</a:t>
            </a:r>
            <a:r>
              <a:rPr lang="en-US" sz="3600">
                <a:solidFill>
                  <a:srgbClr val="FFFFFF"/>
                </a:solidFill>
              </a:rPr>
              <a:t>uture </a:t>
            </a:r>
            <a:r>
              <a:rPr lang="en-US" sz="3600">
                <a:solidFill>
                  <a:srgbClr val="FFFFFF"/>
                </a:solidFill>
                <a:latin typeface="Play"/>
                <a:ea typeface="Play"/>
                <a:cs typeface="Play"/>
                <a:sym typeface="Play"/>
              </a:rPr>
              <a:t>Wheel of Life: Your life as you would like it to be</a:t>
            </a:r>
            <a:endParaRPr/>
          </a:p>
        </p:txBody>
      </p:sp>
      <p:pic>
        <p:nvPicPr>
          <p:cNvPr id="235" name="Google Shape;235;p17"/>
          <p:cNvPicPr preferRelativeResize="0"/>
          <p:nvPr>
            <p:ph idx="1" type="body"/>
          </p:nvPr>
        </p:nvPicPr>
        <p:blipFill rotWithShape="1">
          <a:blip r:embed="rId3">
            <a:alphaModFix/>
          </a:blip>
          <a:srcRect b="0" l="0" r="0" t="0"/>
          <a:stretch/>
        </p:blipFill>
        <p:spPr>
          <a:xfrm>
            <a:off x="4777316" y="892849"/>
            <a:ext cx="6780700" cy="50699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46a07cd2d7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Intro &amp; Disclosures </a:t>
            </a:r>
            <a:endParaRPr/>
          </a:p>
        </p:txBody>
      </p:sp>
      <p:sp>
        <p:nvSpPr>
          <p:cNvPr id="96" name="Google Shape;96;g346a07cd2d7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US"/>
              <a:t>NYS Clinical Psychologist &amp; Lifespan Neuropsychologist</a:t>
            </a:r>
            <a:endParaRPr/>
          </a:p>
          <a:p>
            <a:pPr indent="-342900" lvl="0" marL="457200" rtl="0" algn="l">
              <a:lnSpc>
                <a:spcPct val="90000"/>
              </a:lnSpc>
              <a:spcBef>
                <a:spcPts val="0"/>
              </a:spcBef>
              <a:spcAft>
                <a:spcPts val="0"/>
              </a:spcAft>
              <a:buSzPts val="1800"/>
              <a:buChar char="•"/>
            </a:pPr>
            <a:r>
              <a:rPr lang="en-US"/>
              <a:t>Rewiring to Retiring Workshop Spring 2024</a:t>
            </a:r>
            <a:endParaRPr/>
          </a:p>
          <a:p>
            <a:pPr indent="-342900" lvl="0" marL="457200" rtl="0" algn="l">
              <a:lnSpc>
                <a:spcPct val="90000"/>
              </a:lnSpc>
              <a:spcBef>
                <a:spcPts val="0"/>
              </a:spcBef>
              <a:spcAft>
                <a:spcPts val="0"/>
              </a:spcAft>
              <a:buSzPts val="1800"/>
              <a:buChar char="•"/>
            </a:pPr>
            <a:r>
              <a:rPr lang="en-US"/>
              <a:t>No disclosures </a:t>
            </a:r>
            <a:endParaRPr/>
          </a:p>
          <a:p>
            <a:pPr indent="0" lvl="0" marL="457200" rtl="0" algn="l">
              <a:lnSpc>
                <a:spcPct val="90000"/>
              </a:lnSpc>
              <a:spcBef>
                <a:spcPts val="1000"/>
              </a:spcBef>
              <a:spcAft>
                <a:spcPts val="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Computer Generated Lights" id="240" name="Google Shape;240;p18"/>
          <p:cNvPicPr preferRelativeResize="0"/>
          <p:nvPr/>
        </p:nvPicPr>
        <p:blipFill rotWithShape="1">
          <a:blip r:embed="rId3">
            <a:alphaModFix/>
          </a:blip>
          <a:srcRect b="4158" l="0" r="0" t="0"/>
          <a:stretch/>
        </p:blipFill>
        <p:spPr>
          <a:xfrm>
            <a:off x="4468090" y="10"/>
            <a:ext cx="7723909" cy="6857990"/>
          </a:xfrm>
          <a:prstGeom prst="rect">
            <a:avLst/>
          </a:prstGeom>
          <a:noFill/>
          <a:ln>
            <a:noFill/>
          </a:ln>
        </p:spPr>
      </p:pic>
      <p:sp>
        <p:nvSpPr>
          <p:cNvPr id="241" name="Google Shape;241;p18"/>
          <p:cNvSpPr txBox="1"/>
          <p:nvPr>
            <p:ph type="title"/>
          </p:nvPr>
        </p:nvSpPr>
        <p:spPr>
          <a:xfrm>
            <a:off x="952228" y="743447"/>
            <a:ext cx="3973385" cy="36920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sz="5200">
                <a:solidFill>
                  <a:schemeClr val="dk1"/>
                </a:solidFill>
                <a:latin typeface="Play"/>
                <a:ea typeface="Play"/>
                <a:cs typeface="Play"/>
                <a:sym typeface="Play"/>
              </a:rPr>
              <a:t>Brain Plasticity &amp; Rewiring </a:t>
            </a:r>
            <a:endParaRPr/>
          </a:p>
        </p:txBody>
      </p:sp>
      <p:sp>
        <p:nvSpPr>
          <p:cNvPr id="242" name="Google Shape;242;p18"/>
          <p:cNvSpPr txBox="1"/>
          <p:nvPr>
            <p:ph idx="1" type="body"/>
          </p:nvPr>
        </p:nvSpPr>
        <p:spPr>
          <a:xfrm>
            <a:off x="952229" y="4629234"/>
            <a:ext cx="3973386" cy="14853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888888"/>
              </a:buClr>
              <a:buSzPts val="2400"/>
              <a:buNone/>
            </a:pPr>
            <a:r>
              <a:t/>
            </a:r>
            <a:endParaRPr>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9"/>
          <p:cNvSpPr txBox="1"/>
          <p:nvPr>
            <p:ph type="title"/>
          </p:nvPr>
        </p:nvSpPr>
        <p:spPr>
          <a:xfrm>
            <a:off x="876693" y="741391"/>
            <a:ext cx="4768463" cy="16162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3200"/>
              <a:t>The state of brain science </a:t>
            </a:r>
            <a:endParaRPr/>
          </a:p>
        </p:txBody>
      </p:sp>
      <p:sp>
        <p:nvSpPr>
          <p:cNvPr id="248" name="Google Shape;248;p19"/>
          <p:cNvSpPr txBox="1"/>
          <p:nvPr>
            <p:ph idx="1" type="body"/>
          </p:nvPr>
        </p:nvSpPr>
        <p:spPr>
          <a:xfrm>
            <a:off x="876692" y="2533476"/>
            <a:ext cx="4768463" cy="344783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1000"/>
              </a:spcBef>
              <a:spcAft>
                <a:spcPts val="0"/>
              </a:spcAft>
              <a:buClr>
                <a:srgbClr val="000000"/>
              </a:buClr>
              <a:buSzPts val="1100"/>
              <a:buChar char="•"/>
            </a:pPr>
            <a:r>
              <a:rPr b="0" i="0" lang="en-US" sz="2000" u="none" strike="noStrike">
                <a:latin typeface="Arial"/>
                <a:ea typeface="Arial"/>
                <a:cs typeface="Arial"/>
                <a:sym typeface="Arial"/>
              </a:rPr>
              <a:t>Brain health</a:t>
            </a:r>
            <a:endParaRPr b="0" i="0" sz="2000" u="none" strike="noStrike">
              <a:latin typeface="Arial"/>
              <a:ea typeface="Arial"/>
              <a:cs typeface="Arial"/>
              <a:sym typeface="Arial"/>
            </a:endParaRPr>
          </a:p>
          <a:p>
            <a:pPr indent="-241300" lvl="1" marL="685800" rtl="0" algn="l">
              <a:lnSpc>
                <a:spcPct val="100000"/>
              </a:lnSpc>
              <a:spcBef>
                <a:spcPts val="1000"/>
              </a:spcBef>
              <a:spcAft>
                <a:spcPts val="0"/>
              </a:spcAft>
              <a:buSzPts val="2000"/>
              <a:buChar char="•"/>
            </a:pPr>
            <a:r>
              <a:rPr lang="en-US" sz="2000"/>
              <a:t>Biopsychosocial</a:t>
            </a:r>
            <a:endParaRPr sz="2000"/>
          </a:p>
          <a:p>
            <a:pPr indent="-228600" lvl="0" marL="228600" rtl="0" algn="l">
              <a:lnSpc>
                <a:spcPct val="100000"/>
              </a:lnSpc>
              <a:spcBef>
                <a:spcPts val="1000"/>
              </a:spcBef>
              <a:spcAft>
                <a:spcPts val="0"/>
              </a:spcAft>
              <a:buClr>
                <a:srgbClr val="000000"/>
              </a:buClr>
              <a:buSzPts val="1100"/>
              <a:buChar char="•"/>
            </a:pPr>
            <a:r>
              <a:rPr lang="en-US" sz="2000">
                <a:latin typeface="Arial"/>
                <a:ea typeface="Arial"/>
                <a:cs typeface="Arial"/>
                <a:sym typeface="Arial"/>
              </a:rPr>
              <a:t>Neuroplasticity</a:t>
            </a:r>
            <a:endParaRPr/>
          </a:p>
          <a:p>
            <a:pPr indent="-228600" lvl="0" marL="228600" rtl="0" algn="l">
              <a:lnSpc>
                <a:spcPct val="100000"/>
              </a:lnSpc>
              <a:spcBef>
                <a:spcPts val="1000"/>
              </a:spcBef>
              <a:spcAft>
                <a:spcPts val="0"/>
              </a:spcAft>
              <a:buClr>
                <a:srgbClr val="000000"/>
              </a:buClr>
              <a:buSzPts val="1100"/>
              <a:buChar char="•"/>
            </a:pPr>
            <a:r>
              <a:rPr lang="en-US" sz="2000">
                <a:latin typeface="Arial"/>
                <a:ea typeface="Arial"/>
                <a:cs typeface="Arial"/>
                <a:sym typeface="Arial"/>
              </a:rPr>
              <a:t>Sleep</a:t>
            </a:r>
            <a:endParaRPr sz="2000"/>
          </a:p>
          <a:p>
            <a:pPr indent="-228600" lvl="0" marL="228600" rtl="0" algn="l">
              <a:lnSpc>
                <a:spcPct val="100000"/>
              </a:lnSpc>
              <a:spcBef>
                <a:spcPts val="1000"/>
              </a:spcBef>
              <a:spcAft>
                <a:spcPts val="0"/>
              </a:spcAft>
              <a:buClr>
                <a:srgbClr val="000000"/>
              </a:buClr>
              <a:buSzPts val="1100"/>
              <a:buChar char="•"/>
            </a:pPr>
            <a:r>
              <a:rPr lang="en-US" sz="2000">
                <a:latin typeface="Arial"/>
                <a:ea typeface="Arial"/>
                <a:cs typeface="Arial"/>
                <a:sym typeface="Arial"/>
              </a:rPr>
              <a:t>Normal cognitive aging vs. mild cognitive impairment vs. dementia </a:t>
            </a:r>
            <a:endParaRPr b="0" i="0" sz="2000" u="none" strike="noStrike">
              <a:latin typeface="Arial"/>
              <a:ea typeface="Arial"/>
              <a:cs typeface="Arial"/>
              <a:sym typeface="Arial"/>
            </a:endParaRPr>
          </a:p>
          <a:p>
            <a:pPr indent="-158750" lvl="0" marL="228600" rtl="0" algn="l">
              <a:lnSpc>
                <a:spcPct val="100000"/>
              </a:lnSpc>
              <a:spcBef>
                <a:spcPts val="1000"/>
              </a:spcBef>
              <a:spcAft>
                <a:spcPts val="0"/>
              </a:spcAft>
              <a:buClr>
                <a:srgbClr val="000000"/>
              </a:buClr>
              <a:buSzPts val="1100"/>
              <a:buNone/>
            </a:pPr>
            <a:r>
              <a:t/>
            </a:r>
            <a:endParaRPr sz="2000"/>
          </a:p>
        </p:txBody>
      </p:sp>
      <p:pic>
        <p:nvPicPr>
          <p:cNvPr descr="Scan of a human brain in a neurology clinic" id="249" name="Google Shape;249;p19"/>
          <p:cNvPicPr preferRelativeResize="0"/>
          <p:nvPr/>
        </p:nvPicPr>
        <p:blipFill rotWithShape="1">
          <a:blip r:embed="rId3">
            <a:alphaModFix/>
          </a:blip>
          <a:srcRect b="6129" l="0" r="1" t="12435"/>
          <a:stretch/>
        </p:blipFill>
        <p:spPr>
          <a:xfrm>
            <a:off x="6543675" y="-15447"/>
            <a:ext cx="5645154" cy="3447832"/>
          </a:xfrm>
          <a:prstGeom prst="rect">
            <a:avLst/>
          </a:prstGeom>
          <a:noFill/>
          <a:ln>
            <a:noFill/>
          </a:ln>
        </p:spPr>
      </p:pic>
      <p:pic>
        <p:nvPicPr>
          <p:cNvPr descr="3D neurons connecting" id="250" name="Google Shape;250;p19"/>
          <p:cNvPicPr preferRelativeResize="0"/>
          <p:nvPr/>
        </p:nvPicPr>
        <p:blipFill rotWithShape="1">
          <a:blip r:embed="rId4">
            <a:alphaModFix/>
          </a:blip>
          <a:srcRect b="3911" l="0" r="1" t="5140"/>
          <a:stretch/>
        </p:blipFill>
        <p:spPr>
          <a:xfrm>
            <a:off x="6543675" y="3429000"/>
            <a:ext cx="5648324"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txBox="1"/>
          <p:nvPr>
            <p:ph type="title"/>
          </p:nvPr>
        </p:nvSpPr>
        <p:spPr>
          <a:xfrm>
            <a:off x="876692" y="741391"/>
            <a:ext cx="5479719" cy="16162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Play"/>
              <a:buNone/>
            </a:pPr>
            <a:r>
              <a:rPr lang="en-US" sz="3200"/>
              <a:t>Brain Recommendations</a:t>
            </a:r>
            <a:endParaRPr/>
          </a:p>
        </p:txBody>
      </p:sp>
      <p:sp>
        <p:nvSpPr>
          <p:cNvPr id="256" name="Google Shape;256;p20"/>
          <p:cNvSpPr txBox="1"/>
          <p:nvPr>
            <p:ph idx="1" type="body"/>
          </p:nvPr>
        </p:nvSpPr>
        <p:spPr>
          <a:xfrm>
            <a:off x="876692" y="2533476"/>
            <a:ext cx="5479719" cy="34478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100"/>
              <a:buChar char="•"/>
            </a:pPr>
            <a:r>
              <a:rPr b="0" i="0" lang="en-US" sz="2000" u="none" strike="noStrike">
                <a:latin typeface="Arial"/>
                <a:ea typeface="Arial"/>
                <a:cs typeface="Arial"/>
                <a:sym typeface="Arial"/>
              </a:rPr>
              <a:t>Cognitive</a:t>
            </a:r>
            <a:endParaRPr/>
          </a:p>
          <a:p>
            <a:pPr indent="-228600" lvl="0" marL="228600" rtl="0" algn="l">
              <a:lnSpc>
                <a:spcPct val="90000"/>
              </a:lnSpc>
              <a:spcBef>
                <a:spcPts val="1000"/>
              </a:spcBef>
              <a:spcAft>
                <a:spcPts val="0"/>
              </a:spcAft>
              <a:buClr>
                <a:srgbClr val="000000"/>
              </a:buClr>
              <a:buSzPts val="1100"/>
              <a:buChar char="•"/>
            </a:pPr>
            <a:r>
              <a:rPr lang="en-US" sz="2000">
                <a:latin typeface="Arial"/>
                <a:ea typeface="Arial"/>
                <a:cs typeface="Arial"/>
                <a:sym typeface="Arial"/>
              </a:rPr>
              <a:t>Social</a:t>
            </a:r>
            <a:endParaRPr/>
          </a:p>
          <a:p>
            <a:pPr indent="-228600" lvl="0" marL="228600" rtl="0" algn="l">
              <a:lnSpc>
                <a:spcPct val="90000"/>
              </a:lnSpc>
              <a:spcBef>
                <a:spcPts val="1000"/>
              </a:spcBef>
              <a:spcAft>
                <a:spcPts val="0"/>
              </a:spcAft>
              <a:buClr>
                <a:srgbClr val="000000"/>
              </a:buClr>
              <a:buSzPts val="1100"/>
              <a:buChar char="•"/>
            </a:pPr>
            <a:r>
              <a:rPr b="0" i="0" lang="en-US" sz="2000" u="none" strike="noStrike">
                <a:latin typeface="Arial"/>
                <a:ea typeface="Arial"/>
                <a:cs typeface="Arial"/>
                <a:sym typeface="Arial"/>
              </a:rPr>
              <a:t>Physical </a:t>
            </a:r>
            <a:endParaRPr sz="1200">
              <a:latin typeface="Arial"/>
              <a:ea typeface="Arial"/>
              <a:cs typeface="Arial"/>
              <a:sym typeface="Arial"/>
            </a:endParaRPr>
          </a:p>
          <a:p>
            <a:pPr indent="-228600" lvl="0" marL="228600" rtl="0" algn="l">
              <a:lnSpc>
                <a:spcPct val="90000"/>
              </a:lnSpc>
              <a:spcBef>
                <a:spcPts val="1000"/>
              </a:spcBef>
              <a:spcAft>
                <a:spcPts val="0"/>
              </a:spcAft>
              <a:buClr>
                <a:srgbClr val="000000"/>
              </a:buClr>
              <a:buSzPts val="1100"/>
              <a:buChar char="•"/>
            </a:pPr>
            <a:r>
              <a:rPr b="0" i="0" lang="en-US" sz="2000" u="none" strike="noStrike">
                <a:latin typeface="Arial"/>
                <a:ea typeface="Arial"/>
                <a:cs typeface="Arial"/>
                <a:sym typeface="Arial"/>
              </a:rPr>
              <a:t>Sleep</a:t>
            </a:r>
            <a:endParaRPr/>
          </a:p>
          <a:p>
            <a:pPr indent="-228600" lvl="0" marL="228600" rtl="0" algn="l">
              <a:lnSpc>
                <a:spcPct val="90000"/>
              </a:lnSpc>
              <a:spcBef>
                <a:spcPts val="1000"/>
              </a:spcBef>
              <a:spcAft>
                <a:spcPts val="0"/>
              </a:spcAft>
              <a:buClr>
                <a:srgbClr val="000000"/>
              </a:buClr>
              <a:buSzPts val="1100"/>
              <a:buChar char="•"/>
            </a:pPr>
            <a:r>
              <a:rPr lang="en-US" sz="2000">
                <a:latin typeface="Arial"/>
                <a:ea typeface="Arial"/>
                <a:cs typeface="Arial"/>
                <a:sym typeface="Arial"/>
              </a:rPr>
              <a:t>Psychological </a:t>
            </a:r>
            <a:endParaRPr b="0" i="0" sz="2000" u="none" strike="noStrike">
              <a:latin typeface="Arial"/>
              <a:ea typeface="Arial"/>
              <a:cs typeface="Arial"/>
              <a:sym typeface="Arial"/>
            </a:endParaRPr>
          </a:p>
        </p:txBody>
      </p:sp>
      <p:pic>
        <p:nvPicPr>
          <p:cNvPr descr="Network connection abstract against a white background" id="257" name="Google Shape;257;p20"/>
          <p:cNvPicPr preferRelativeResize="0"/>
          <p:nvPr/>
        </p:nvPicPr>
        <p:blipFill rotWithShape="1">
          <a:blip r:embed="rId3">
            <a:alphaModFix/>
          </a:blip>
          <a:srcRect b="-1" l="2023" r="50078" t="0"/>
          <a:stretch/>
        </p:blipFill>
        <p:spPr>
          <a:xfrm>
            <a:off x="7270812" y="10"/>
            <a:ext cx="4921187" cy="68579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1"/>
          <p:cNvSpPr txBox="1"/>
          <p:nvPr>
            <p:ph type="title"/>
          </p:nvPr>
        </p:nvSpPr>
        <p:spPr>
          <a:xfrm>
            <a:off x="860742" y="1124988"/>
            <a:ext cx="4425962" cy="2387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7647"/>
              <a:buFont typeface="Play"/>
              <a:buNone/>
            </a:pPr>
            <a:r>
              <a:rPr lang="en-US" sz="5100"/>
              <a:t>Maturity &amp; </a:t>
            </a:r>
            <a:r>
              <a:rPr lang="en-US" sz="5100">
                <a:solidFill>
                  <a:schemeClr val="dk1"/>
                </a:solidFill>
                <a:latin typeface="Play"/>
                <a:ea typeface="Play"/>
                <a:cs typeface="Play"/>
                <a:sym typeface="Play"/>
              </a:rPr>
              <a:t>Consciously Curating Purpose </a:t>
            </a:r>
            <a:endParaRPr/>
          </a:p>
        </p:txBody>
      </p:sp>
      <p:sp>
        <p:nvSpPr>
          <p:cNvPr id="263" name="Google Shape;263;p21"/>
          <p:cNvSpPr txBox="1"/>
          <p:nvPr>
            <p:ph idx="1" type="body"/>
          </p:nvPr>
        </p:nvSpPr>
        <p:spPr>
          <a:xfrm>
            <a:off x="860742" y="3633691"/>
            <a:ext cx="4425962"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888888"/>
              </a:buClr>
              <a:buSzPts val="2400"/>
              <a:buNone/>
            </a:pPr>
            <a:r>
              <a:t/>
            </a:r>
            <a:endParaRPr>
              <a:solidFill>
                <a:schemeClr val="dk1"/>
              </a:solidFill>
              <a:latin typeface="Arial"/>
              <a:ea typeface="Arial"/>
              <a:cs typeface="Arial"/>
              <a:sym typeface="Arial"/>
            </a:endParaRPr>
          </a:p>
        </p:txBody>
      </p:sp>
      <p:pic>
        <p:nvPicPr>
          <p:cNvPr descr="Lines intersecting at pushpin" id="264" name="Google Shape;264;p21"/>
          <p:cNvPicPr preferRelativeResize="0"/>
          <p:nvPr/>
        </p:nvPicPr>
        <p:blipFill rotWithShape="1">
          <a:blip r:embed="rId3">
            <a:alphaModFix/>
          </a:blip>
          <a:srcRect b="-2" l="33554" r="3584" t="0"/>
          <a:stretch/>
        </p:blipFill>
        <p:spPr>
          <a:xfrm>
            <a:off x="5733768" y="-1"/>
            <a:ext cx="6458232" cy="6858001"/>
          </a:xfrm>
          <a:custGeom>
            <a:rect b="b" l="l" r="r" t="t"/>
            <a:pathLst>
              <a:path extrusionOk="0" h="6858001" w="6458232">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Your Purpose? </a:t>
            </a:r>
            <a:endParaRPr/>
          </a:p>
        </p:txBody>
      </p:sp>
      <p:grpSp>
        <p:nvGrpSpPr>
          <p:cNvPr id="270" name="Google Shape;270;p22"/>
          <p:cNvGrpSpPr/>
          <p:nvPr/>
        </p:nvGrpSpPr>
        <p:grpSpPr>
          <a:xfrm>
            <a:off x="841486" y="2260762"/>
            <a:ext cx="10509027" cy="3481063"/>
            <a:chOff x="3286" y="435137"/>
            <a:chExt cx="10509027" cy="3481063"/>
          </a:xfrm>
        </p:grpSpPr>
        <p:sp>
          <p:nvSpPr>
            <p:cNvPr id="271" name="Google Shape;271;p22"/>
            <p:cNvSpPr/>
            <p:nvPr/>
          </p:nvSpPr>
          <p:spPr>
            <a:xfrm>
              <a:off x="3286" y="435137"/>
              <a:ext cx="3203971" cy="1114529"/>
            </a:xfrm>
            <a:prstGeom prst="rect">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2"/>
            <p:cNvSpPr txBox="1"/>
            <p:nvPr/>
          </p:nvSpPr>
          <p:spPr>
            <a:xfrm>
              <a:off x="3286" y="435137"/>
              <a:ext cx="3203971" cy="1114529"/>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“Consciously curate” the 2</a:t>
              </a:r>
              <a:r>
                <a:rPr b="0" baseline="30000" i="0" lang="en-US" sz="2200" u="none" cap="none" strike="noStrike">
                  <a:solidFill>
                    <a:schemeClr val="lt1"/>
                  </a:solidFill>
                  <a:latin typeface="Arial"/>
                  <a:ea typeface="Arial"/>
                  <a:cs typeface="Arial"/>
                  <a:sym typeface="Arial"/>
                </a:rPr>
                <a:t>nd</a:t>
              </a:r>
              <a:r>
                <a:rPr b="0" i="0" lang="en-US" sz="2200" u="none" cap="none" strike="noStrike">
                  <a:solidFill>
                    <a:schemeClr val="lt1"/>
                  </a:solidFill>
                  <a:latin typeface="Arial"/>
                  <a:ea typeface="Arial"/>
                  <a:cs typeface="Arial"/>
                  <a:sym typeface="Arial"/>
                </a:rPr>
                <a:t> half of  your life</a:t>
              </a:r>
              <a:endParaRPr b="0" i="0" sz="2200" u="none" cap="none" strike="noStrike">
                <a:solidFill>
                  <a:schemeClr val="lt1"/>
                </a:solidFill>
                <a:latin typeface="Arial"/>
                <a:ea typeface="Arial"/>
                <a:cs typeface="Arial"/>
                <a:sym typeface="Arial"/>
              </a:endParaRPr>
            </a:p>
          </p:txBody>
        </p:sp>
        <p:sp>
          <p:nvSpPr>
            <p:cNvPr id="273" name="Google Shape;273;p22"/>
            <p:cNvSpPr/>
            <p:nvPr/>
          </p:nvSpPr>
          <p:spPr>
            <a:xfrm>
              <a:off x="3286" y="1549667"/>
              <a:ext cx="3203971" cy="2366533"/>
            </a:xfrm>
            <a:prstGeom prst="rect">
              <a:avLst/>
            </a:prstGeom>
            <a:solidFill>
              <a:srgbClr val="CAD1D8">
                <a:alpha val="89411"/>
              </a:srgbClr>
            </a:solidFill>
            <a:ln cap="flat" cmpd="sng" w="19050">
              <a:solidFill>
                <a:srgbClr val="CAD1D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2"/>
            <p:cNvSpPr txBox="1"/>
            <p:nvPr/>
          </p:nvSpPr>
          <p:spPr>
            <a:xfrm>
              <a:off x="3286" y="1549667"/>
              <a:ext cx="3203971" cy="2366533"/>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Executive functioning: planning &amp; organization</a:t>
              </a:r>
              <a:endParaRPr b="0" i="0" sz="2200" u="none" cap="none" strike="noStrike">
                <a:solidFill>
                  <a:schemeClr val="dk1"/>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Ability/Locus of Control</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Ability Worksheet</a:t>
              </a:r>
              <a:endParaRPr b="0" i="0" sz="1400" u="none" cap="none" strike="noStrike">
                <a:solidFill>
                  <a:srgbClr val="000000"/>
                </a:solidFill>
                <a:latin typeface="Arial"/>
                <a:ea typeface="Arial"/>
                <a:cs typeface="Arial"/>
                <a:sym typeface="Arial"/>
              </a:endParaRPr>
            </a:p>
          </p:txBody>
        </p:sp>
        <p:sp>
          <p:nvSpPr>
            <p:cNvPr id="275" name="Google Shape;275;p22"/>
            <p:cNvSpPr/>
            <p:nvPr/>
          </p:nvSpPr>
          <p:spPr>
            <a:xfrm>
              <a:off x="3655814" y="435137"/>
              <a:ext cx="3203971" cy="1114529"/>
            </a:xfrm>
            <a:prstGeom prst="rect">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2"/>
            <p:cNvSpPr txBox="1"/>
            <p:nvPr/>
          </p:nvSpPr>
          <p:spPr>
            <a:xfrm>
              <a:off x="3655814" y="435137"/>
              <a:ext cx="3203971" cy="1114529"/>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Making investments into new kinds of assets for a richer life</a:t>
              </a:r>
              <a:endParaRPr b="0" i="0" sz="2200" u="none" cap="none" strike="noStrike">
                <a:solidFill>
                  <a:schemeClr val="lt1"/>
                </a:solidFill>
                <a:latin typeface="Arial"/>
                <a:ea typeface="Arial"/>
                <a:cs typeface="Arial"/>
                <a:sym typeface="Arial"/>
              </a:endParaRPr>
            </a:p>
          </p:txBody>
        </p:sp>
        <p:sp>
          <p:nvSpPr>
            <p:cNvPr id="277" name="Google Shape;277;p22"/>
            <p:cNvSpPr/>
            <p:nvPr/>
          </p:nvSpPr>
          <p:spPr>
            <a:xfrm>
              <a:off x="3655814" y="1549667"/>
              <a:ext cx="3203971" cy="2366533"/>
            </a:xfrm>
            <a:prstGeom prst="rect">
              <a:avLst/>
            </a:prstGeom>
            <a:solidFill>
              <a:srgbClr val="CAD1D8">
                <a:alpha val="89411"/>
              </a:srgbClr>
            </a:solidFill>
            <a:ln cap="flat" cmpd="sng" w="19050">
              <a:solidFill>
                <a:srgbClr val="CAD1D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2"/>
            <p:cNvSpPr txBox="1"/>
            <p:nvPr/>
          </p:nvSpPr>
          <p:spPr>
            <a:xfrm>
              <a:off x="3655814" y="1549667"/>
              <a:ext cx="3203971" cy="2366533"/>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Purpose &amp; Investments</a:t>
              </a:r>
              <a:endParaRPr b="0" i="0" sz="2200" u="none" cap="none" strike="noStrike">
                <a:solidFill>
                  <a:schemeClr val="dk1"/>
                </a:solidFill>
                <a:latin typeface="Arial"/>
                <a:ea typeface="Arial"/>
                <a:cs typeface="Arial"/>
                <a:sym typeface="Arial"/>
              </a:endParaRPr>
            </a:p>
            <a:p>
              <a:pPr indent="-228600" lvl="2" marL="4572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Wellness/biological</a:t>
              </a:r>
              <a:endParaRPr b="0" i="0" sz="2200" u="none" cap="none" strike="noStrike">
                <a:solidFill>
                  <a:schemeClr val="dk1"/>
                </a:solidFill>
                <a:latin typeface="Arial"/>
                <a:ea typeface="Arial"/>
                <a:cs typeface="Arial"/>
                <a:sym typeface="Arial"/>
              </a:endParaRPr>
            </a:p>
            <a:p>
              <a:pPr indent="-228600" lvl="2" marL="4572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Community/social</a:t>
              </a:r>
              <a:endParaRPr b="0" i="0" sz="2200" u="none" cap="none" strike="noStrike">
                <a:solidFill>
                  <a:schemeClr val="dk1"/>
                </a:solidFill>
                <a:latin typeface="Arial"/>
                <a:ea typeface="Arial"/>
                <a:cs typeface="Arial"/>
                <a:sym typeface="Arial"/>
              </a:endParaRPr>
            </a:p>
            <a:p>
              <a:pPr indent="-228600" lvl="2" marL="4572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Physical/biological</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Reasons Worksheet</a:t>
              </a:r>
              <a:endParaRPr b="0" i="0" sz="1400" u="none" cap="none" strike="noStrike">
                <a:solidFill>
                  <a:srgbClr val="000000"/>
                </a:solidFill>
                <a:latin typeface="Arial"/>
                <a:ea typeface="Arial"/>
                <a:cs typeface="Arial"/>
                <a:sym typeface="Arial"/>
              </a:endParaRPr>
            </a:p>
          </p:txBody>
        </p:sp>
        <p:sp>
          <p:nvSpPr>
            <p:cNvPr id="279" name="Google Shape;279;p22"/>
            <p:cNvSpPr/>
            <p:nvPr/>
          </p:nvSpPr>
          <p:spPr>
            <a:xfrm>
              <a:off x="7308342" y="435137"/>
              <a:ext cx="3203971" cy="1114529"/>
            </a:xfrm>
            <a:prstGeom prst="rect">
              <a:avLst/>
            </a:prstGeom>
            <a:solidFill>
              <a:srgbClr val="126082"/>
            </a:solidFill>
            <a:ln cap="flat" cmpd="sng" w="19050">
              <a:solidFill>
                <a:srgbClr val="12608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2"/>
            <p:cNvSpPr txBox="1"/>
            <p:nvPr/>
          </p:nvSpPr>
          <p:spPr>
            <a:xfrm>
              <a:off x="7308342" y="435137"/>
              <a:ext cx="3203971" cy="1114529"/>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Activation</a:t>
              </a:r>
              <a:endParaRPr b="0" i="0" sz="1400" u="none" cap="none" strike="noStrike">
                <a:solidFill>
                  <a:srgbClr val="000000"/>
                </a:solidFill>
                <a:latin typeface="Arial"/>
                <a:ea typeface="Arial"/>
                <a:cs typeface="Arial"/>
                <a:sym typeface="Arial"/>
              </a:endParaRPr>
            </a:p>
          </p:txBody>
        </p:sp>
        <p:sp>
          <p:nvSpPr>
            <p:cNvPr id="281" name="Google Shape;281;p22"/>
            <p:cNvSpPr/>
            <p:nvPr/>
          </p:nvSpPr>
          <p:spPr>
            <a:xfrm>
              <a:off x="7308342" y="1549667"/>
              <a:ext cx="3203971" cy="2366533"/>
            </a:xfrm>
            <a:prstGeom prst="rect">
              <a:avLst/>
            </a:prstGeom>
            <a:solidFill>
              <a:srgbClr val="CAD1D8">
                <a:alpha val="89411"/>
              </a:srgbClr>
            </a:solidFill>
            <a:ln cap="flat" cmpd="sng" w="19050">
              <a:solidFill>
                <a:srgbClr val="CAD1D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2"/>
            <p:cNvSpPr txBox="1"/>
            <p:nvPr/>
          </p:nvSpPr>
          <p:spPr>
            <a:xfrm>
              <a:off x="7308342" y="1549667"/>
              <a:ext cx="3203971" cy="2366533"/>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Need </a:t>
              </a:r>
              <a:r>
                <a:rPr b="0" i="0" lang="en-US" sz="2200" u="none"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Worksheet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Thinking Ahead: Flexible, Reflective, and Purposeful</a:t>
            </a:r>
            <a:endParaRPr/>
          </a:p>
        </p:txBody>
      </p:sp>
      <p:sp>
        <p:nvSpPr>
          <p:cNvPr id="289" name="Google Shape;28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Arial"/>
              <a:buChar char="•"/>
            </a:pPr>
            <a:r>
              <a:rPr lang="en-US"/>
              <a:t>Retirement is not just a financial decision—it is a cognitive process requiring identity shifts/flexibility, planning, and self-regulation (Kerry, 2018).</a:t>
            </a:r>
            <a:endParaRPr/>
          </a:p>
          <a:p>
            <a:pPr indent="-228600" lvl="0" marL="228600" rtl="0" algn="l">
              <a:lnSpc>
                <a:spcPct val="90000"/>
              </a:lnSpc>
              <a:spcBef>
                <a:spcPts val="1000"/>
              </a:spcBef>
              <a:spcAft>
                <a:spcPts val="0"/>
              </a:spcAft>
              <a:buClr>
                <a:schemeClr val="dk1"/>
              </a:buClr>
              <a:buSzPts val="2800"/>
              <a:buFont typeface="Arial"/>
              <a:buChar char="•"/>
            </a:pPr>
            <a:r>
              <a:rPr lang="en-US"/>
              <a:t>More evidence that mental models about retirement shape how people prepare for and adjust to it (like Topa &amp; Alcover).</a:t>
            </a:r>
            <a:endParaRPr/>
          </a:p>
          <a:p>
            <a:pPr indent="-228600" lvl="0" marL="228600" rtl="0" algn="l">
              <a:lnSpc>
                <a:spcPct val="90000"/>
              </a:lnSpc>
              <a:spcBef>
                <a:spcPts val="1000"/>
              </a:spcBef>
              <a:spcAft>
                <a:spcPts val="0"/>
              </a:spcAft>
              <a:buClr>
                <a:schemeClr val="dk1"/>
              </a:buClr>
              <a:buSzPts val="2800"/>
              <a:buFont typeface="Arial"/>
              <a:buChar char="•"/>
            </a:pPr>
            <a:r>
              <a:rPr lang="en-US"/>
              <a:t>Emphasize the need for cognitive tools—like reframing, goal-setting, and reflective thinking—to prepare the mind for change.</a:t>
            </a:r>
            <a:endParaRPr/>
          </a:p>
          <a:p>
            <a:pPr indent="-228600" lvl="0" marL="228600" rtl="0" algn="l">
              <a:lnSpc>
                <a:spcPct val="90000"/>
              </a:lnSpc>
              <a:spcBef>
                <a:spcPts val="1000"/>
              </a:spcBef>
              <a:spcAft>
                <a:spcPts val="0"/>
              </a:spcAft>
              <a:buClr>
                <a:schemeClr val="dk1"/>
              </a:buClr>
              <a:buSzPts val="2800"/>
              <a:buFont typeface="Arial"/>
              <a:buChar char="•"/>
            </a:pPr>
            <a:r>
              <a:rPr lang="en-US"/>
              <a:t>Key question - </a:t>
            </a:r>
            <a:r>
              <a:rPr i="1" lang="en-US"/>
              <a:t>“What does this next chapter allow me to become?”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Maturity &amp; Being a “Modern Elder”</a:t>
            </a:r>
            <a:endParaRPr/>
          </a:p>
        </p:txBody>
      </p:sp>
      <p:sp>
        <p:nvSpPr>
          <p:cNvPr id="295" name="Google Shape;29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Maturity is an evolving process: the ability to navigate transition, ambiguity, and reinvest wisdom in new roles.</a:t>
            </a:r>
            <a:endParaRPr/>
          </a:p>
          <a:p>
            <a:pPr indent="-228600" lvl="0" marL="228600" rtl="0" algn="l">
              <a:lnSpc>
                <a:spcPct val="90000"/>
              </a:lnSpc>
              <a:spcBef>
                <a:spcPts val="1000"/>
              </a:spcBef>
              <a:spcAft>
                <a:spcPts val="0"/>
              </a:spcAft>
              <a:buClr>
                <a:schemeClr val="dk1"/>
              </a:buClr>
              <a:buSzPts val="2800"/>
              <a:buChar char="•"/>
            </a:pPr>
            <a:r>
              <a:rPr lang="en-US"/>
              <a:t>True maturity in retirement is about adaptation, resilience, and a mindset that allows us to grow into new identities, rather than shrink from the loss of old ones.”</a:t>
            </a:r>
            <a:endParaRPr/>
          </a:p>
          <a:p>
            <a:pPr indent="-228600" lvl="0" marL="228600" rtl="0" algn="l">
              <a:lnSpc>
                <a:spcPct val="90000"/>
              </a:lnSpc>
              <a:spcBef>
                <a:spcPts val="1000"/>
              </a:spcBef>
              <a:spcAft>
                <a:spcPts val="0"/>
              </a:spcAft>
              <a:buClr>
                <a:schemeClr val="dk1"/>
              </a:buClr>
              <a:buSzPts val="2800"/>
              <a:buChar char="•"/>
            </a:pPr>
            <a:r>
              <a:rPr lang="en-US"/>
              <a:t>Link this to psychological maturity: generativity (Erikson), post-formal thinking, adaptability, and proactivity.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1" name="Google Shape;301;p25"/>
          <p:cNvSpPr/>
          <p:nvPr/>
        </p:nvSpPr>
        <p:spPr>
          <a:xfrm>
            <a:off x="0" y="4"/>
            <a:ext cx="12192000" cy="2295238"/>
          </a:xfrm>
          <a:custGeom>
            <a:rect b="b" l="l" r="r" t="t"/>
            <a:pathLst>
              <a:path extrusionOk="0" h="2079137" w="12192000">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2" name="Google Shape;302;p25"/>
          <p:cNvSpPr txBox="1"/>
          <p:nvPr>
            <p:ph type="title"/>
          </p:nvPr>
        </p:nvSpPr>
        <p:spPr>
          <a:xfrm>
            <a:off x="1137036" y="548640"/>
            <a:ext cx="9363600" cy="118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700"/>
              <a:buFont typeface="Play"/>
              <a:buNone/>
            </a:pPr>
            <a:r>
              <a:rPr lang="en-US" sz="3700">
                <a:solidFill>
                  <a:srgbClr val="262626"/>
                </a:solidFill>
              </a:rPr>
              <a:t>Psychosocial Factors in Retirement (Topa &amp; Valero, 2017; Topa &amp; Alcover, 2015)</a:t>
            </a:r>
            <a:endParaRPr/>
          </a:p>
        </p:txBody>
      </p:sp>
      <p:sp>
        <p:nvSpPr>
          <p:cNvPr id="303" name="Google Shape;303;p25"/>
          <p:cNvSpPr txBox="1"/>
          <p:nvPr>
            <p:ph idx="1" type="body"/>
          </p:nvPr>
        </p:nvSpPr>
        <p:spPr>
          <a:xfrm>
            <a:off x="1039201" y="2431777"/>
            <a:ext cx="9194700" cy="39426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1600"/>
              <a:buChar char="•"/>
            </a:pPr>
            <a:r>
              <a:rPr lang="en-US" sz="1600">
                <a:solidFill>
                  <a:srgbClr val="262626"/>
                </a:solidFill>
              </a:rPr>
              <a:t>High retirement self-efficacy predicts both retirement satisfaction (Topa &amp; Valero, 2017).</a:t>
            </a:r>
            <a:endParaRPr sz="3400"/>
          </a:p>
          <a:p>
            <a:pPr indent="-228600" lvl="0" marL="228600" rtl="0" algn="l">
              <a:lnSpc>
                <a:spcPct val="90000"/>
              </a:lnSpc>
              <a:spcBef>
                <a:spcPts val="1000"/>
              </a:spcBef>
              <a:spcAft>
                <a:spcPts val="0"/>
              </a:spcAft>
              <a:buClr>
                <a:srgbClr val="262626"/>
              </a:buClr>
              <a:buSzPts val="1600"/>
              <a:buChar char="•"/>
            </a:pPr>
            <a:r>
              <a:rPr lang="en-US" sz="1600">
                <a:solidFill>
                  <a:srgbClr val="262626"/>
                </a:solidFill>
              </a:rPr>
              <a:t>Older worker identity supports smoother retirement adjustment.</a:t>
            </a:r>
            <a:endParaRPr sz="3400"/>
          </a:p>
          <a:p>
            <a:pPr indent="-228600" lvl="0" marL="228600" rtl="0" algn="l">
              <a:lnSpc>
                <a:spcPct val="90000"/>
              </a:lnSpc>
              <a:spcBef>
                <a:spcPts val="1000"/>
              </a:spcBef>
              <a:spcAft>
                <a:spcPts val="0"/>
              </a:spcAft>
              <a:buClr>
                <a:srgbClr val="262626"/>
              </a:buClr>
              <a:buSzPts val="1600"/>
              <a:buChar char="•"/>
            </a:pPr>
            <a:r>
              <a:rPr lang="en-US" sz="1600">
                <a:solidFill>
                  <a:srgbClr val="262626"/>
                </a:solidFill>
              </a:rPr>
              <a:t>Relative deprivation reduces satisfaction and increases partial/late retirement intentions (Topa &amp; Alcover, 2015). </a:t>
            </a:r>
            <a:endParaRPr sz="3400"/>
          </a:p>
          <a:p>
            <a:pPr indent="-228600" lvl="0" marL="228600" rtl="0" algn="l">
              <a:lnSpc>
                <a:spcPct val="90000"/>
              </a:lnSpc>
              <a:spcBef>
                <a:spcPts val="1000"/>
              </a:spcBef>
              <a:spcAft>
                <a:spcPts val="0"/>
              </a:spcAft>
              <a:buClr>
                <a:srgbClr val="262626"/>
              </a:buClr>
              <a:buSzPts val="1600"/>
              <a:buChar char="•"/>
            </a:pPr>
            <a:r>
              <a:rPr lang="en-US" sz="1600">
                <a:solidFill>
                  <a:srgbClr val="262626"/>
                </a:solidFill>
              </a:rPr>
              <a:t>Foster confidence and self-efficacy to support a smoother transition.</a:t>
            </a:r>
            <a:endParaRPr sz="3400"/>
          </a:p>
          <a:p>
            <a:pPr indent="-228600" lvl="0" marL="228600" rtl="0" algn="l">
              <a:lnSpc>
                <a:spcPct val="90000"/>
              </a:lnSpc>
              <a:spcBef>
                <a:spcPts val="1000"/>
              </a:spcBef>
              <a:spcAft>
                <a:spcPts val="0"/>
              </a:spcAft>
              <a:buClr>
                <a:srgbClr val="262626"/>
              </a:buClr>
              <a:buSzPts val="1600"/>
              <a:buChar char="•"/>
            </a:pPr>
            <a:r>
              <a:rPr lang="en-US" sz="1600">
                <a:solidFill>
                  <a:srgbClr val="262626"/>
                </a:solidFill>
              </a:rPr>
              <a:t>View retirement as a purpose-driven chapter, not a conclusion.</a:t>
            </a:r>
            <a:endParaRPr sz="3400"/>
          </a:p>
          <a:p>
            <a:pPr indent="-228600" lvl="0" marL="228600" rtl="0" algn="l">
              <a:lnSpc>
                <a:spcPct val="90000"/>
              </a:lnSpc>
              <a:spcBef>
                <a:spcPts val="1000"/>
              </a:spcBef>
              <a:spcAft>
                <a:spcPts val="0"/>
              </a:spcAft>
              <a:buClr>
                <a:srgbClr val="262626"/>
              </a:buClr>
              <a:buSzPts val="1600"/>
              <a:buChar char="•"/>
            </a:pPr>
            <a:r>
              <a:rPr lang="en-US" sz="1600">
                <a:solidFill>
                  <a:srgbClr val="262626"/>
                </a:solidFill>
              </a:rPr>
              <a:t>Cultivate gratitude and avoid unhelpful comparisons with others.</a:t>
            </a:r>
            <a:endParaRPr sz="3400"/>
          </a:p>
          <a:p>
            <a:pPr indent="-165100" lvl="0" marL="228600" rtl="0" algn="l">
              <a:lnSpc>
                <a:spcPct val="90000"/>
              </a:lnSpc>
              <a:spcBef>
                <a:spcPts val="1000"/>
              </a:spcBef>
              <a:spcAft>
                <a:spcPts val="0"/>
              </a:spcAft>
              <a:buClr>
                <a:schemeClr val="dk1"/>
              </a:buClr>
              <a:buSzPts val="1000"/>
              <a:buNone/>
            </a:pPr>
            <a:r>
              <a:t/>
            </a:r>
            <a:endParaRPr sz="1000">
              <a:solidFill>
                <a:srgbClr val="262626"/>
              </a:solidFill>
            </a:endParaRPr>
          </a:p>
        </p:txBody>
      </p:sp>
      <p:sp>
        <p:nvSpPr>
          <p:cNvPr id="304" name="Google Shape;304;p25"/>
          <p:cNvSpPr/>
          <p:nvPr/>
        </p:nvSpPr>
        <p:spPr>
          <a:xfrm>
            <a:off x="2224586" y="5970896"/>
            <a:ext cx="9967416" cy="887104"/>
          </a:xfrm>
          <a:custGeom>
            <a:rect b="b" l="l" r="r" t="t"/>
            <a:pathLst>
              <a:path extrusionOk="0" h="918356" w="9517857">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Modern Retirement Checklist</a:t>
            </a:r>
            <a:endParaRPr/>
          </a:p>
        </p:txBody>
      </p:sp>
      <p:sp>
        <p:nvSpPr>
          <p:cNvPr id="310" name="Google Shape;310;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Know your why: Define your purpose</a:t>
            </a:r>
            <a:endParaRPr/>
          </a:p>
          <a:p>
            <a:pPr indent="-228600" lvl="0" marL="228600" rtl="0" algn="l">
              <a:lnSpc>
                <a:spcPct val="90000"/>
              </a:lnSpc>
              <a:spcBef>
                <a:spcPts val="1000"/>
              </a:spcBef>
              <a:spcAft>
                <a:spcPts val="0"/>
              </a:spcAft>
              <a:buClr>
                <a:schemeClr val="dk1"/>
              </a:buClr>
              <a:buSzPts val="2800"/>
              <a:buChar char="•"/>
            </a:pPr>
            <a:r>
              <a:rPr lang="en-US"/>
              <a:t>Create a life rhythm: Balance activity and rest</a:t>
            </a:r>
            <a:endParaRPr/>
          </a:p>
          <a:p>
            <a:pPr indent="-228600" lvl="0" marL="228600" rtl="0" algn="l">
              <a:lnSpc>
                <a:spcPct val="90000"/>
              </a:lnSpc>
              <a:spcBef>
                <a:spcPts val="1000"/>
              </a:spcBef>
              <a:spcAft>
                <a:spcPts val="0"/>
              </a:spcAft>
              <a:buClr>
                <a:schemeClr val="dk1"/>
              </a:buClr>
              <a:buSzPts val="2800"/>
              <a:buChar char="•"/>
            </a:pPr>
            <a:r>
              <a:rPr lang="en-US"/>
              <a:t>Stay connected: Relationships = resilience</a:t>
            </a:r>
            <a:endParaRPr/>
          </a:p>
          <a:p>
            <a:pPr indent="-228600" lvl="0" marL="228600" rtl="0" algn="l">
              <a:lnSpc>
                <a:spcPct val="90000"/>
              </a:lnSpc>
              <a:spcBef>
                <a:spcPts val="1000"/>
              </a:spcBef>
              <a:spcAft>
                <a:spcPts val="0"/>
              </a:spcAft>
              <a:buClr>
                <a:schemeClr val="dk1"/>
              </a:buClr>
              <a:buSzPts val="2800"/>
              <a:buChar char="•"/>
            </a:pPr>
            <a:r>
              <a:rPr lang="en-US"/>
              <a:t>Plan practically: Paperwork matters (power of attorney, MOLST, health care proxy, will, etc.)</a:t>
            </a:r>
            <a:endParaRPr/>
          </a:p>
          <a:p>
            <a:pPr indent="-228600" lvl="0" marL="228600" rtl="0" algn="l">
              <a:lnSpc>
                <a:spcPct val="90000"/>
              </a:lnSpc>
              <a:spcBef>
                <a:spcPts val="1000"/>
              </a:spcBef>
              <a:spcAft>
                <a:spcPts val="0"/>
              </a:spcAft>
              <a:buClr>
                <a:schemeClr val="dk1"/>
              </a:buClr>
              <a:buSzPts val="2800"/>
              <a:buChar char="•"/>
            </a:pPr>
            <a:r>
              <a:rPr lang="en-US"/>
              <a:t>Keep growing: Curiosity is longevity fuel</a:t>
            </a:r>
            <a:endParaRPr/>
          </a:p>
          <a:p>
            <a:pPr indent="-165100" lvl="0" marL="228600" rtl="0" algn="l">
              <a:lnSpc>
                <a:spcPct val="90000"/>
              </a:lnSpc>
              <a:spcBef>
                <a:spcPts val="1000"/>
              </a:spcBef>
              <a:spcAft>
                <a:spcPts val="0"/>
              </a:spcAft>
              <a:buSzPts val="1800"/>
              <a:buChar char="•"/>
            </a:pPr>
            <a:r>
              <a:rPr lang="en-US"/>
              <a:t>Synergy: The </a:t>
            </a:r>
            <a:r>
              <a:rPr lang="en-US"/>
              <a:t>power of additive practices (iPACES)</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Continued Growth and Additional Resources</a:t>
            </a:r>
            <a:endParaRPr/>
          </a:p>
        </p:txBody>
      </p:sp>
      <p:sp>
        <p:nvSpPr>
          <p:cNvPr id="316" name="Google Shape;316;p28"/>
          <p:cNvSpPr txBox="1"/>
          <p:nvPr>
            <p:ph idx="1" type="body"/>
          </p:nvPr>
        </p:nvSpPr>
        <p:spPr>
          <a:xfrm>
            <a:off x="838200" y="1825625"/>
            <a:ext cx="5418600" cy="4704600"/>
          </a:xfrm>
          <a:prstGeom prst="rect">
            <a:avLst/>
          </a:prstGeom>
          <a:noFill/>
          <a:ln>
            <a:noFill/>
          </a:ln>
        </p:spPr>
        <p:txBody>
          <a:bodyPr anchorCtr="0" anchor="t" bIns="45700" lIns="91425" spcFirstLastPara="1" rIns="91425" wrap="square" tIns="45700">
            <a:noAutofit/>
          </a:bodyPr>
          <a:lstStyle/>
          <a:p>
            <a:pPr indent="0" lvl="0" marL="0" marR="0" rtl="0" algn="l">
              <a:lnSpc>
                <a:spcPct val="87000"/>
              </a:lnSpc>
              <a:spcBef>
                <a:spcPts val="0"/>
              </a:spcBef>
              <a:spcAft>
                <a:spcPts val="0"/>
              </a:spcAft>
              <a:buSzPts val="1018"/>
              <a:buNone/>
            </a:pPr>
            <a:r>
              <a:rPr lang="en-US" sz="1217">
                <a:latin typeface="Calibri"/>
                <a:ea typeface="Calibri"/>
                <a:cs typeface="Calibri"/>
                <a:sym typeface="Calibri"/>
              </a:rPr>
              <a:t>Gallup Strengths Assessment </a:t>
            </a:r>
            <a:endParaRPr sz="2790"/>
          </a:p>
          <a:p>
            <a:pPr indent="-293210" lvl="1" marL="742950" marR="0" rtl="0" algn="l">
              <a:lnSpc>
                <a:spcPct val="87000"/>
              </a:lnSpc>
              <a:spcBef>
                <a:spcPts val="0"/>
              </a:spcBef>
              <a:spcAft>
                <a:spcPts val="0"/>
              </a:spcAft>
              <a:buClr>
                <a:srgbClr val="0000FF"/>
              </a:buClr>
              <a:buSzPts val="1218"/>
              <a:buFont typeface="Courier New"/>
              <a:buChar char="o"/>
            </a:pPr>
            <a:r>
              <a:rPr lang="en-US" sz="1217" u="sng">
                <a:solidFill>
                  <a:srgbClr val="0000FF"/>
                </a:solidFill>
                <a:latin typeface="Calibri"/>
                <a:ea typeface="Calibri"/>
                <a:cs typeface="Calibri"/>
                <a:sym typeface="Calibri"/>
                <a:hlinkClick r:id="rId3">
                  <a:extLst>
                    <a:ext uri="{A12FA001-AC4F-418D-AE19-62706E023703}">
                      <ahyp:hlinkClr val="tx"/>
                    </a:ext>
                  </a:extLst>
                </a:hlinkClick>
              </a:rPr>
              <a:t>https://www.gallup.com/cliftonstrengths/en/252137/home.aspx</a:t>
            </a:r>
            <a:endParaRPr sz="1217">
              <a:latin typeface="Calibri"/>
              <a:ea typeface="Calibri"/>
              <a:cs typeface="Calibri"/>
              <a:sym typeface="Calibri"/>
            </a:endParaRPr>
          </a:p>
          <a:p>
            <a:pPr indent="-293210" lvl="1" marL="742950" marR="0" rtl="0" algn="l">
              <a:lnSpc>
                <a:spcPct val="87000"/>
              </a:lnSpc>
              <a:spcBef>
                <a:spcPts val="0"/>
              </a:spcBef>
              <a:spcAft>
                <a:spcPts val="0"/>
              </a:spcAft>
              <a:buClr>
                <a:srgbClr val="0000FF"/>
              </a:buClr>
              <a:buSzPts val="1218"/>
              <a:buFont typeface="Courier New"/>
              <a:buChar char="o"/>
            </a:pPr>
            <a:r>
              <a:rPr lang="en-US" sz="1217" u="sng">
                <a:solidFill>
                  <a:srgbClr val="0000FF"/>
                </a:solidFill>
                <a:latin typeface="Calibri"/>
                <a:ea typeface="Calibri"/>
                <a:cs typeface="Calibri"/>
                <a:sym typeface="Calibri"/>
                <a:hlinkClick r:id="rId4">
                  <a:extLst>
                    <a:ext uri="{A12FA001-AC4F-418D-AE19-62706E023703}">
                      <ahyp:hlinkClr val="tx"/>
                    </a:ext>
                  </a:extLst>
                </a:hlinkClick>
              </a:rPr>
              <a:t>https://www.mvcc.edu/strengths/strengths-assessment.php</a:t>
            </a:r>
            <a:r>
              <a:rPr lang="en-US" sz="1217">
                <a:latin typeface="Calibri"/>
                <a:ea typeface="Calibri"/>
                <a:cs typeface="Calibri"/>
                <a:sym typeface="Calibri"/>
              </a:rPr>
              <a:t>d</a:t>
            </a:r>
            <a:endParaRPr sz="2420"/>
          </a:p>
          <a:p>
            <a:pPr indent="0" lvl="0" marL="0" marR="0" rtl="0" algn="l">
              <a:lnSpc>
                <a:spcPct val="87000"/>
              </a:lnSpc>
              <a:spcBef>
                <a:spcPts val="800"/>
              </a:spcBef>
              <a:spcAft>
                <a:spcPts val="0"/>
              </a:spcAft>
              <a:buSzPts val="1018"/>
              <a:buNone/>
            </a:pPr>
            <a:r>
              <a:rPr lang="en-US" sz="1217">
                <a:latin typeface="Calibri"/>
                <a:ea typeface="Calibri"/>
                <a:cs typeface="Calibri"/>
                <a:sym typeface="Calibri"/>
              </a:rPr>
              <a:t>Chip Conley</a:t>
            </a:r>
            <a:endParaRPr sz="2790"/>
          </a:p>
          <a:p>
            <a:pPr indent="-293210" lvl="1" marL="742950" marR="0" rtl="0" algn="l">
              <a:lnSpc>
                <a:spcPct val="87000"/>
              </a:lnSpc>
              <a:spcBef>
                <a:spcPts val="0"/>
              </a:spcBef>
              <a:spcAft>
                <a:spcPts val="0"/>
              </a:spcAft>
              <a:buClr>
                <a:schemeClr val="dk1"/>
              </a:buClr>
              <a:buSzPts val="1218"/>
              <a:buFont typeface="Courier New"/>
              <a:buChar char="o"/>
            </a:pPr>
            <a:r>
              <a:rPr lang="en-US" sz="1217">
                <a:latin typeface="Calibri"/>
                <a:ea typeface="Calibri"/>
                <a:cs typeface="Calibri"/>
                <a:sym typeface="Calibri"/>
              </a:rPr>
              <a:t>Books</a:t>
            </a:r>
            <a:endParaRPr sz="2420"/>
          </a:p>
          <a:p>
            <a:pPr indent="-236060" lvl="2" marL="1143000" marR="0" rtl="0" algn="l">
              <a:lnSpc>
                <a:spcPct val="87000"/>
              </a:lnSpc>
              <a:spcBef>
                <a:spcPts val="0"/>
              </a:spcBef>
              <a:spcAft>
                <a:spcPts val="0"/>
              </a:spcAft>
              <a:buClr>
                <a:schemeClr val="dk1"/>
              </a:buClr>
              <a:buSzPts val="1218"/>
              <a:buFont typeface="Noto Sans Symbols"/>
              <a:buChar char="▪"/>
            </a:pPr>
            <a:r>
              <a:rPr lang="en-US" sz="1217">
                <a:latin typeface="Calibri"/>
                <a:ea typeface="Calibri"/>
                <a:cs typeface="Calibri"/>
                <a:sym typeface="Calibri"/>
              </a:rPr>
              <a:t>Wisdom at Work (2018)</a:t>
            </a:r>
            <a:endParaRPr sz="2050"/>
          </a:p>
          <a:p>
            <a:pPr indent="-236060" lvl="2" marL="1143000" marR="0" rtl="0" algn="l">
              <a:lnSpc>
                <a:spcPct val="87000"/>
              </a:lnSpc>
              <a:spcBef>
                <a:spcPts val="0"/>
              </a:spcBef>
              <a:spcAft>
                <a:spcPts val="0"/>
              </a:spcAft>
              <a:buClr>
                <a:schemeClr val="dk1"/>
              </a:buClr>
              <a:buSzPts val="1218"/>
              <a:buFont typeface="Noto Sans Symbols"/>
              <a:buChar char="▪"/>
            </a:pPr>
            <a:r>
              <a:rPr lang="en-US" sz="1217">
                <a:latin typeface="Calibri"/>
                <a:ea typeface="Calibri"/>
                <a:cs typeface="Calibri"/>
                <a:sym typeface="Calibri"/>
              </a:rPr>
              <a:t>Learning to Love Midlife (2024)</a:t>
            </a:r>
            <a:endParaRPr sz="2050"/>
          </a:p>
          <a:p>
            <a:pPr indent="-293210" lvl="1" marL="742950" marR="0" rtl="0" algn="l">
              <a:lnSpc>
                <a:spcPct val="87000"/>
              </a:lnSpc>
              <a:spcBef>
                <a:spcPts val="0"/>
              </a:spcBef>
              <a:spcAft>
                <a:spcPts val="0"/>
              </a:spcAft>
              <a:buClr>
                <a:schemeClr val="dk1"/>
              </a:buClr>
              <a:buSzPts val="1218"/>
              <a:buFont typeface="Courier New"/>
              <a:buChar char="o"/>
            </a:pPr>
            <a:r>
              <a:rPr lang="en-US" sz="1217">
                <a:latin typeface="Calibri"/>
                <a:ea typeface="Calibri"/>
                <a:cs typeface="Calibri"/>
                <a:sym typeface="Calibri"/>
              </a:rPr>
              <a:t>Modern Elder Academy</a:t>
            </a:r>
            <a:endParaRPr sz="2420"/>
          </a:p>
          <a:p>
            <a:pPr indent="-236060" lvl="2" marL="1143000" marR="0" rtl="0" algn="l">
              <a:lnSpc>
                <a:spcPct val="87000"/>
              </a:lnSpc>
              <a:spcBef>
                <a:spcPts val="0"/>
              </a:spcBef>
              <a:spcAft>
                <a:spcPts val="0"/>
              </a:spcAft>
              <a:buClr>
                <a:srgbClr val="0000FF"/>
              </a:buClr>
              <a:buSzPts val="1218"/>
              <a:buFont typeface="Noto Sans Symbols"/>
              <a:buChar char="▪"/>
            </a:pPr>
            <a:r>
              <a:rPr lang="en-US" sz="1217" u="sng">
                <a:solidFill>
                  <a:srgbClr val="0000FF"/>
                </a:solidFill>
                <a:latin typeface="Calibri"/>
                <a:ea typeface="Calibri"/>
                <a:cs typeface="Calibri"/>
                <a:sym typeface="Calibri"/>
                <a:hlinkClick r:id="rId5">
                  <a:extLst>
                    <a:ext uri="{A12FA001-AC4F-418D-AE19-62706E023703}">
                      <ahyp:hlinkClr val="tx"/>
                    </a:ext>
                  </a:extLst>
                </a:hlinkClick>
              </a:rPr>
              <a:t>https://www.meawisdom.com/</a:t>
            </a:r>
            <a:r>
              <a:rPr lang="en-US" sz="1217">
                <a:latin typeface="Calibri"/>
                <a:ea typeface="Calibri"/>
                <a:cs typeface="Calibri"/>
                <a:sym typeface="Calibri"/>
              </a:rPr>
              <a:t> </a:t>
            </a:r>
            <a:endParaRPr sz="2050"/>
          </a:p>
          <a:p>
            <a:pPr indent="0" lvl="0" marL="0" marR="0" rtl="0" algn="l">
              <a:lnSpc>
                <a:spcPct val="87000"/>
              </a:lnSpc>
              <a:spcBef>
                <a:spcPts val="800"/>
              </a:spcBef>
              <a:spcAft>
                <a:spcPts val="0"/>
              </a:spcAft>
              <a:buSzPts val="1018"/>
              <a:buNone/>
            </a:pPr>
            <a:r>
              <a:rPr lang="en-US" sz="1217">
                <a:latin typeface="Calibri"/>
                <a:ea typeface="Calibri"/>
                <a:cs typeface="Calibri"/>
                <a:sym typeface="Calibri"/>
              </a:rPr>
              <a:t>Brain Health</a:t>
            </a:r>
            <a:endParaRPr sz="2790"/>
          </a:p>
          <a:p>
            <a:pPr indent="-293210" lvl="1" marL="742950" marR="0" rtl="0" algn="l">
              <a:lnSpc>
                <a:spcPct val="87000"/>
              </a:lnSpc>
              <a:spcBef>
                <a:spcPts val="0"/>
              </a:spcBef>
              <a:spcAft>
                <a:spcPts val="0"/>
              </a:spcAft>
              <a:buClr>
                <a:schemeClr val="dk1"/>
              </a:buClr>
              <a:buSzPts val="1218"/>
              <a:buFont typeface="Courier New"/>
              <a:buChar char="o"/>
            </a:pPr>
            <a:r>
              <a:rPr lang="en-US" sz="1217">
                <a:latin typeface="Calibri"/>
                <a:ea typeface="Calibri"/>
                <a:cs typeface="Calibri"/>
                <a:sym typeface="Calibri"/>
              </a:rPr>
              <a:t>Dr. Michelle Braun: Neuropsychologist whose book is a science-based program to sharpen memory and reduce risk of Alzheimer's</a:t>
            </a:r>
            <a:endParaRPr sz="2420"/>
          </a:p>
          <a:p>
            <a:pPr indent="-236060" lvl="2" marL="1143000" marR="0" rtl="0" algn="l">
              <a:lnSpc>
                <a:spcPct val="87000"/>
              </a:lnSpc>
              <a:spcBef>
                <a:spcPts val="0"/>
              </a:spcBef>
              <a:spcAft>
                <a:spcPts val="0"/>
              </a:spcAft>
              <a:buClr>
                <a:srgbClr val="0000FF"/>
              </a:buClr>
              <a:buSzPts val="1218"/>
              <a:buFont typeface="Noto Sans Symbols"/>
              <a:buChar char="▪"/>
            </a:pPr>
            <a:r>
              <a:rPr lang="en-US" sz="1217" u="sng">
                <a:solidFill>
                  <a:srgbClr val="0000FF"/>
                </a:solidFill>
                <a:latin typeface="Calibri"/>
                <a:ea typeface="Calibri"/>
                <a:cs typeface="Calibri"/>
                <a:sym typeface="Calibri"/>
                <a:hlinkClick r:id="rId6">
                  <a:extLst>
                    <a:ext uri="{A12FA001-AC4F-418D-AE19-62706E023703}">
                      <ahyp:hlinkClr val="tx"/>
                    </a:ext>
                  </a:extLst>
                </a:hlinkClick>
              </a:rPr>
              <a:t>https://www.drmichellebraun.com/</a:t>
            </a:r>
            <a:r>
              <a:rPr lang="en-US" sz="1217">
                <a:latin typeface="Calibri"/>
                <a:ea typeface="Calibri"/>
                <a:cs typeface="Calibri"/>
                <a:sym typeface="Calibri"/>
              </a:rPr>
              <a:t> </a:t>
            </a:r>
            <a:endParaRPr sz="2050"/>
          </a:p>
          <a:p>
            <a:pPr indent="-236060" lvl="2" marL="1143000" marR="0" rtl="0" algn="l">
              <a:lnSpc>
                <a:spcPct val="87000"/>
              </a:lnSpc>
              <a:spcBef>
                <a:spcPts val="0"/>
              </a:spcBef>
              <a:spcAft>
                <a:spcPts val="0"/>
              </a:spcAft>
              <a:buClr>
                <a:schemeClr val="dk1"/>
              </a:buClr>
              <a:buSzPts val="1218"/>
              <a:buFont typeface="Noto Sans Symbols"/>
              <a:buChar char="▪"/>
            </a:pPr>
            <a:r>
              <a:rPr lang="en-US" sz="1217">
                <a:latin typeface="Calibri"/>
                <a:ea typeface="Calibri"/>
                <a:cs typeface="Calibri"/>
                <a:sym typeface="Calibri"/>
              </a:rPr>
              <a:t>Book: High-Octane Brain</a:t>
            </a:r>
            <a:endParaRPr sz="2050"/>
          </a:p>
          <a:p>
            <a:pPr indent="0" lvl="0" marL="0" marR="0" rtl="0" algn="l">
              <a:lnSpc>
                <a:spcPct val="87000"/>
              </a:lnSpc>
              <a:spcBef>
                <a:spcPts val="0"/>
              </a:spcBef>
              <a:spcAft>
                <a:spcPts val="0"/>
              </a:spcAft>
              <a:buSzPts val="1018"/>
              <a:buNone/>
            </a:pPr>
            <a:r>
              <a:rPr lang="en-US" sz="1217">
                <a:latin typeface="Calibri"/>
                <a:ea typeface="Calibri"/>
                <a:cs typeface="Calibri"/>
                <a:sym typeface="Calibri"/>
              </a:rPr>
              <a:t>Positive Aging</a:t>
            </a:r>
            <a:endParaRPr sz="2790"/>
          </a:p>
          <a:p>
            <a:pPr indent="-293210" lvl="1" marL="742950" marR="0" rtl="0" algn="l">
              <a:lnSpc>
                <a:spcPct val="87000"/>
              </a:lnSpc>
              <a:spcBef>
                <a:spcPts val="0"/>
              </a:spcBef>
              <a:spcAft>
                <a:spcPts val="0"/>
              </a:spcAft>
              <a:buClr>
                <a:schemeClr val="dk1"/>
              </a:buClr>
              <a:buSzPts val="1218"/>
              <a:buFont typeface="Courier New"/>
              <a:buChar char="o"/>
            </a:pPr>
            <a:r>
              <a:rPr lang="en-US" sz="1217">
                <a:latin typeface="Calibri"/>
                <a:ea typeface="Calibri"/>
                <a:cs typeface="Calibri"/>
                <a:sym typeface="Calibri"/>
              </a:rPr>
              <a:t>Dr. Becca Levy: Yale professor and leading expert on the psychology of successful aging. </a:t>
            </a:r>
            <a:endParaRPr sz="2420"/>
          </a:p>
          <a:p>
            <a:pPr indent="-236060" lvl="2" marL="1143000" marR="0" rtl="0" algn="l">
              <a:lnSpc>
                <a:spcPct val="87000"/>
              </a:lnSpc>
              <a:spcBef>
                <a:spcPts val="0"/>
              </a:spcBef>
              <a:spcAft>
                <a:spcPts val="0"/>
              </a:spcAft>
              <a:buClr>
                <a:srgbClr val="0000FF"/>
              </a:buClr>
              <a:buSzPts val="1218"/>
              <a:buFont typeface="Noto Sans Symbols"/>
              <a:buChar char="▪"/>
            </a:pPr>
            <a:r>
              <a:rPr lang="en-US" sz="1217" u="sng">
                <a:solidFill>
                  <a:srgbClr val="0000FF"/>
                </a:solidFill>
                <a:latin typeface="Calibri"/>
                <a:ea typeface="Calibri"/>
                <a:cs typeface="Calibri"/>
                <a:sym typeface="Calibri"/>
                <a:hlinkClick r:id="rId7">
                  <a:extLst>
                    <a:ext uri="{A12FA001-AC4F-418D-AE19-62706E023703}">
                      <ahyp:hlinkClr val="tx"/>
                    </a:ext>
                  </a:extLst>
                </a:hlinkClick>
              </a:rPr>
              <a:t>https://becca-levy.com/</a:t>
            </a:r>
            <a:endParaRPr sz="1217">
              <a:latin typeface="Calibri"/>
              <a:ea typeface="Calibri"/>
              <a:cs typeface="Calibri"/>
              <a:sym typeface="Calibri"/>
            </a:endParaRPr>
          </a:p>
          <a:p>
            <a:pPr indent="-236060" lvl="2" marL="1143000" marR="0" rtl="0" algn="l">
              <a:lnSpc>
                <a:spcPct val="87000"/>
              </a:lnSpc>
              <a:spcBef>
                <a:spcPts val="0"/>
              </a:spcBef>
              <a:spcAft>
                <a:spcPts val="0"/>
              </a:spcAft>
              <a:buClr>
                <a:srgbClr val="0000FF"/>
              </a:buClr>
              <a:buSzPts val="1218"/>
              <a:buFont typeface="Noto Sans Symbols"/>
              <a:buChar char="▪"/>
            </a:pPr>
            <a:r>
              <a:rPr lang="en-US" sz="1217" u="sng">
                <a:solidFill>
                  <a:srgbClr val="0000FF"/>
                </a:solidFill>
                <a:latin typeface="Calibri"/>
                <a:ea typeface="Calibri"/>
                <a:cs typeface="Calibri"/>
                <a:sym typeface="Calibri"/>
                <a:hlinkClick r:id="rId8">
                  <a:extLst>
                    <a:ext uri="{A12FA001-AC4F-418D-AE19-62706E023703}">
                      <ahyp:hlinkClr val="tx"/>
                    </a:ext>
                  </a:extLst>
                </a:hlinkClick>
              </a:rPr>
              <a:t>https://ysph.yale.edu/about-school-of-public-health/communications-public-relations/publications/public-health-magazine/article/becca-levy-and-the-fight-against-ageism/</a:t>
            </a:r>
            <a:r>
              <a:rPr lang="en-US" sz="1217">
                <a:latin typeface="Calibri"/>
                <a:ea typeface="Calibri"/>
                <a:cs typeface="Calibri"/>
                <a:sym typeface="Calibri"/>
              </a:rPr>
              <a:t> </a:t>
            </a:r>
            <a:endParaRPr sz="2050"/>
          </a:p>
          <a:p>
            <a:pPr indent="0" lvl="0" marL="0" marR="0" rtl="0" algn="l">
              <a:lnSpc>
                <a:spcPct val="87000"/>
              </a:lnSpc>
              <a:spcBef>
                <a:spcPts val="800"/>
              </a:spcBef>
              <a:spcAft>
                <a:spcPts val="0"/>
              </a:spcAft>
              <a:buSzPts val="1018"/>
              <a:buNone/>
            </a:pPr>
            <a:r>
              <a:rPr lang="en-US" sz="1217">
                <a:latin typeface="Calibri"/>
                <a:ea typeface="Calibri"/>
                <a:cs typeface="Calibri"/>
                <a:sym typeface="Calibri"/>
              </a:rPr>
              <a:t>YMCA of the Greater Tri-Valley</a:t>
            </a:r>
            <a:endParaRPr sz="2790"/>
          </a:p>
          <a:p>
            <a:pPr indent="-293210" lvl="1" marL="742950" marR="0" rtl="0" algn="l">
              <a:lnSpc>
                <a:spcPct val="87000"/>
              </a:lnSpc>
              <a:spcBef>
                <a:spcPts val="0"/>
              </a:spcBef>
              <a:spcAft>
                <a:spcPts val="0"/>
              </a:spcAft>
              <a:buClr>
                <a:srgbClr val="0000FF"/>
              </a:buClr>
              <a:buSzPts val="1218"/>
              <a:buFont typeface="Courier New"/>
              <a:buChar char="o"/>
            </a:pPr>
            <a:r>
              <a:rPr lang="en-US" sz="1217" u="sng">
                <a:solidFill>
                  <a:srgbClr val="0000FF"/>
                </a:solidFill>
                <a:latin typeface="Calibri"/>
                <a:ea typeface="Calibri"/>
                <a:cs typeface="Calibri"/>
                <a:sym typeface="Calibri"/>
                <a:hlinkClick r:id="rId9">
                  <a:extLst>
                    <a:ext uri="{A12FA001-AC4F-418D-AE19-62706E023703}">
                      <ahyp:hlinkClr val="tx"/>
                    </a:ext>
                  </a:extLst>
                </a:hlinkClick>
              </a:rPr>
              <a:t>https://www.ymcatrivalley.org/</a:t>
            </a:r>
            <a:r>
              <a:rPr lang="en-US" sz="1217">
                <a:latin typeface="Calibri"/>
                <a:ea typeface="Calibri"/>
                <a:cs typeface="Calibri"/>
                <a:sym typeface="Calibri"/>
              </a:rPr>
              <a:t> </a:t>
            </a:r>
            <a:endParaRPr sz="1217">
              <a:latin typeface="Calibri"/>
              <a:ea typeface="Calibri"/>
              <a:cs typeface="Calibri"/>
              <a:sym typeface="Calibri"/>
            </a:endParaRPr>
          </a:p>
          <a:p>
            <a:pPr indent="0" lvl="0" marL="685800" marR="0" rtl="0" algn="l">
              <a:lnSpc>
                <a:spcPct val="87000"/>
              </a:lnSpc>
              <a:spcBef>
                <a:spcPts val="0"/>
              </a:spcBef>
              <a:spcAft>
                <a:spcPts val="0"/>
              </a:spcAft>
              <a:buSzPts val="1018"/>
              <a:buNone/>
            </a:pPr>
            <a:r>
              <a:t/>
            </a:r>
            <a:endParaRPr sz="1217">
              <a:latin typeface="Calibri"/>
              <a:ea typeface="Calibri"/>
              <a:cs typeface="Calibri"/>
              <a:sym typeface="Calibri"/>
            </a:endParaRPr>
          </a:p>
          <a:p>
            <a:pPr indent="0" lvl="0" marL="0" rtl="0" algn="l">
              <a:lnSpc>
                <a:spcPct val="87000"/>
              </a:lnSpc>
              <a:spcBef>
                <a:spcPts val="800"/>
              </a:spcBef>
              <a:spcAft>
                <a:spcPts val="0"/>
              </a:spcAft>
              <a:buSzPts val="1018"/>
              <a:buNone/>
            </a:pPr>
            <a:r>
              <a:rPr lang="en-US" sz="1217">
                <a:latin typeface="Calibri"/>
                <a:ea typeface="Calibri"/>
                <a:cs typeface="Calibri"/>
                <a:sym typeface="Calibri"/>
              </a:rPr>
              <a:t>Mohawk Valley Institute for Learning in Retirement</a:t>
            </a:r>
            <a:endParaRPr sz="1217">
              <a:latin typeface="Calibri"/>
              <a:ea typeface="Calibri"/>
              <a:cs typeface="Calibri"/>
              <a:sym typeface="Calibri"/>
            </a:endParaRPr>
          </a:p>
          <a:p>
            <a:pPr indent="-293210" lvl="1" marL="742950" marR="0" rtl="0" algn="l">
              <a:lnSpc>
                <a:spcPct val="87000"/>
              </a:lnSpc>
              <a:spcBef>
                <a:spcPts val="800"/>
              </a:spcBef>
              <a:spcAft>
                <a:spcPts val="0"/>
              </a:spcAft>
              <a:buSzPts val="1218"/>
              <a:buFont typeface="Calibri"/>
              <a:buChar char="o"/>
            </a:pPr>
            <a:r>
              <a:rPr lang="en-US" sz="1217" u="sng">
                <a:solidFill>
                  <a:schemeClr val="hlink"/>
                </a:solidFill>
                <a:latin typeface="Calibri"/>
                <a:ea typeface="Calibri"/>
                <a:cs typeface="Calibri"/>
                <a:sym typeface="Calibri"/>
                <a:hlinkClick r:id="rId10"/>
              </a:rPr>
              <a:t>https://www.mvcc.edu/mvilr/</a:t>
            </a:r>
            <a:r>
              <a:rPr lang="en-US" sz="1217">
                <a:latin typeface="Calibri"/>
                <a:ea typeface="Calibri"/>
                <a:cs typeface="Calibri"/>
                <a:sym typeface="Calibri"/>
              </a:rPr>
              <a:t> </a:t>
            </a:r>
            <a:endParaRPr sz="1217">
              <a:latin typeface="Calibri"/>
              <a:ea typeface="Calibri"/>
              <a:cs typeface="Calibri"/>
              <a:sym typeface="Calibri"/>
            </a:endParaRPr>
          </a:p>
          <a:p>
            <a:pPr indent="-50800" lvl="0" marL="228600" rtl="0" algn="l">
              <a:lnSpc>
                <a:spcPct val="70000"/>
              </a:lnSpc>
              <a:spcBef>
                <a:spcPts val="800"/>
              </a:spcBef>
              <a:spcAft>
                <a:spcPts val="0"/>
              </a:spcAft>
              <a:buClr>
                <a:schemeClr val="dk1"/>
              </a:buClr>
              <a:buSzPts val="2590"/>
              <a:buNone/>
            </a:pPr>
            <a:r>
              <a:t/>
            </a:r>
            <a:endParaRPr sz="2590"/>
          </a:p>
        </p:txBody>
      </p:sp>
      <p:sp>
        <p:nvSpPr>
          <p:cNvPr id="317" name="Google Shape;317;p28"/>
          <p:cNvSpPr txBox="1"/>
          <p:nvPr>
            <p:ph idx="2" type="body"/>
          </p:nvPr>
        </p:nvSpPr>
        <p:spPr>
          <a:xfrm>
            <a:off x="6172200" y="1260975"/>
            <a:ext cx="5181600" cy="4915800"/>
          </a:xfrm>
          <a:prstGeom prst="rect">
            <a:avLst/>
          </a:prstGeom>
          <a:noFill/>
          <a:ln>
            <a:noFill/>
          </a:ln>
        </p:spPr>
        <p:txBody>
          <a:bodyPr anchorCtr="0" anchor="t" bIns="45700" lIns="91425" spcFirstLastPara="1" rIns="91425" wrap="square" tIns="45700">
            <a:noAutofit/>
          </a:bodyPr>
          <a:lstStyle/>
          <a:p>
            <a:pPr indent="0" lvl="0" marL="0" rtl="0" algn="l">
              <a:lnSpc>
                <a:spcPct val="87000"/>
              </a:lnSpc>
              <a:spcBef>
                <a:spcPts val="0"/>
              </a:spcBef>
              <a:spcAft>
                <a:spcPts val="0"/>
              </a:spcAft>
              <a:buSzPts val="523"/>
              <a:buNone/>
            </a:pPr>
            <a:r>
              <a:t/>
            </a:r>
            <a:endParaRPr sz="1022">
              <a:latin typeface="Calibri"/>
              <a:ea typeface="Calibri"/>
              <a:cs typeface="Calibri"/>
              <a:sym typeface="Calibri"/>
            </a:endParaRPr>
          </a:p>
          <a:p>
            <a:pPr indent="0" lvl="0" marL="0" rtl="0" algn="l">
              <a:lnSpc>
                <a:spcPct val="87000"/>
              </a:lnSpc>
              <a:spcBef>
                <a:spcPts val="0"/>
              </a:spcBef>
              <a:spcAft>
                <a:spcPts val="0"/>
              </a:spcAft>
              <a:buSzPts val="523"/>
              <a:buNone/>
            </a:pPr>
            <a:r>
              <a:t/>
            </a:r>
            <a:endParaRPr sz="1022">
              <a:latin typeface="Calibri"/>
              <a:ea typeface="Calibri"/>
              <a:cs typeface="Calibri"/>
              <a:sym typeface="Calibri"/>
            </a:endParaRPr>
          </a:p>
          <a:p>
            <a:pPr indent="0" lvl="0" marL="0" rtl="0" algn="l">
              <a:lnSpc>
                <a:spcPct val="87000"/>
              </a:lnSpc>
              <a:spcBef>
                <a:spcPts val="0"/>
              </a:spcBef>
              <a:spcAft>
                <a:spcPts val="0"/>
              </a:spcAft>
              <a:buSzPts val="523"/>
              <a:buNone/>
            </a:pPr>
            <a:r>
              <a:rPr lang="en-US" sz="1022">
                <a:latin typeface="Calibri"/>
                <a:ea typeface="Calibri"/>
                <a:cs typeface="Calibri"/>
                <a:sym typeface="Calibri"/>
              </a:rPr>
              <a:t>New York State Office of Aging</a:t>
            </a:r>
            <a:endParaRPr sz="1829"/>
          </a:p>
          <a:p>
            <a:pPr indent="0" lvl="0" marL="457200" rtl="0" algn="l">
              <a:lnSpc>
                <a:spcPct val="87000"/>
              </a:lnSpc>
              <a:spcBef>
                <a:spcPts val="0"/>
              </a:spcBef>
              <a:spcAft>
                <a:spcPts val="0"/>
              </a:spcAft>
              <a:buSzPts val="523"/>
              <a:buNone/>
            </a:pPr>
            <a:r>
              <a:rPr lang="en-US" sz="1022" u="sng">
                <a:solidFill>
                  <a:srgbClr val="0000FF"/>
                </a:solidFill>
                <a:latin typeface="Calibri"/>
                <a:ea typeface="Calibri"/>
                <a:cs typeface="Calibri"/>
                <a:sym typeface="Calibri"/>
                <a:hlinkClick r:id="rId11">
                  <a:extLst>
                    <a:ext uri="{A12FA001-AC4F-418D-AE19-62706E023703}">
                      <ahyp:hlinkClr val="tx"/>
                    </a:ext>
                  </a:extLst>
                </a:hlinkClick>
              </a:rPr>
              <a:t>Training | Office for the Aging (ny.gov)</a:t>
            </a:r>
            <a:r>
              <a:rPr lang="en-US" sz="1022">
                <a:latin typeface="Calibri"/>
                <a:ea typeface="Calibri"/>
                <a:cs typeface="Calibri"/>
                <a:sym typeface="Calibri"/>
              </a:rPr>
              <a:t> </a:t>
            </a:r>
            <a:endParaRPr sz="1829"/>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Advanced Care Directives Guide: </a:t>
            </a:r>
            <a:r>
              <a:rPr lang="en-US" sz="1022" u="sng">
                <a:solidFill>
                  <a:schemeClr val="hlink"/>
                </a:solidFill>
                <a:latin typeface="Calibri"/>
                <a:ea typeface="Calibri"/>
                <a:cs typeface="Calibri"/>
                <a:sym typeface="Calibri"/>
                <a:hlinkClick r:id="rId12"/>
              </a:rPr>
              <a:t>https://www.health.ny.gov/publications/1503.pdf</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o Health Care Proxy: </a:t>
            </a:r>
            <a:r>
              <a:rPr lang="en-US" sz="1022" u="sng">
                <a:solidFill>
                  <a:schemeClr val="hlink"/>
                </a:solidFill>
                <a:latin typeface="Calibri"/>
                <a:ea typeface="Calibri"/>
                <a:cs typeface="Calibri"/>
                <a:sym typeface="Calibri"/>
                <a:hlinkClick r:id="rId13"/>
              </a:rPr>
              <a:t>https://www.health.ny.gov/publications/1430.pdf</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u="sng">
                <a:solidFill>
                  <a:schemeClr val="hlink"/>
                </a:solidFill>
                <a:latin typeface="Calibri"/>
                <a:ea typeface="Calibri"/>
                <a:cs typeface="Calibri"/>
                <a:sym typeface="Calibri"/>
                <a:hlinkClick r:id="rId14"/>
              </a:rPr>
              <a:t>https://aging.ny.gov/programs/medicare-and-health</a:t>
            </a:r>
            <a:r>
              <a:rPr lang="en-US" sz="1022">
                <a:latin typeface="Calibri"/>
                <a:ea typeface="Calibri"/>
                <a:cs typeface="Calibri"/>
                <a:sym typeface="Calibri"/>
              </a:rPr>
              <a:t>-insurance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How to Find a Financial Planner</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 Local Area Search for CFPs: </a:t>
            </a:r>
            <a:r>
              <a:rPr lang="en-US" sz="1022" u="sng">
                <a:solidFill>
                  <a:schemeClr val="hlink"/>
                </a:solidFill>
                <a:latin typeface="Calibri"/>
                <a:ea typeface="Calibri"/>
                <a:cs typeface="Calibri"/>
                <a:sym typeface="Calibri"/>
                <a:hlinkClick r:id="rId15"/>
              </a:rPr>
              <a:t>https://www.letsmakeaplan.org/</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 NYS Office for the Aging: </a:t>
            </a:r>
            <a:r>
              <a:rPr lang="en-US" sz="1022" u="sng">
                <a:solidFill>
                  <a:schemeClr val="hlink"/>
                </a:solidFill>
                <a:latin typeface="Calibri"/>
                <a:ea typeface="Calibri"/>
                <a:cs typeface="Calibri"/>
                <a:sym typeface="Calibri"/>
                <a:hlinkClick r:id="rId16"/>
              </a:rPr>
              <a:t>https://aging.ny.gov/programs/medicare-and-health-insurance</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 Medicare Website: </a:t>
            </a:r>
            <a:r>
              <a:rPr lang="en-US" sz="1022" u="sng">
                <a:solidFill>
                  <a:schemeClr val="hlink"/>
                </a:solidFill>
                <a:latin typeface="Calibri"/>
                <a:ea typeface="Calibri"/>
                <a:cs typeface="Calibri"/>
                <a:sym typeface="Calibri"/>
                <a:hlinkClick r:id="rId17"/>
              </a:rPr>
              <a:t>https://www.medicare.gov/</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u="sng">
                <a:solidFill>
                  <a:schemeClr val="hlink"/>
                </a:solidFill>
                <a:latin typeface="Calibri"/>
                <a:ea typeface="Calibri"/>
                <a:cs typeface="Calibri"/>
                <a:sym typeface="Calibri"/>
                <a:hlinkClick r:id="rId18"/>
              </a:rPr>
              <a:t>medicare.gov/basics/get-started-with-medicare/using-medicare/helpful-tools</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 Medicaid Information: https://www.medicaid.gov/medicaid/eligibility/seniors-</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medicare-and-medicaid-enrollees/index.html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 Medicaid NY Contact: https://www.medicaid.gov/about-us/where-can-people-get-</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help-medicaid-chip/index.html#NY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 VA Healthcare: </a:t>
            </a:r>
            <a:r>
              <a:rPr lang="en-US" sz="1022" u="sng">
                <a:solidFill>
                  <a:schemeClr val="hlink"/>
                </a:solidFill>
                <a:latin typeface="Calibri"/>
                <a:ea typeface="Calibri"/>
                <a:cs typeface="Calibri"/>
                <a:sym typeface="Calibri"/>
                <a:hlinkClick r:id="rId19"/>
              </a:rPr>
              <a:t>https://www.va.gov/health-care/</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rPr lang="en-US" sz="1022">
                <a:latin typeface="Calibri"/>
                <a:ea typeface="Calibri"/>
                <a:cs typeface="Calibri"/>
                <a:sym typeface="Calibri"/>
              </a:rPr>
              <a:t>• Health Insurance Marketplace: </a:t>
            </a:r>
            <a:r>
              <a:rPr lang="en-US" sz="1022" u="sng">
                <a:solidFill>
                  <a:schemeClr val="hlink"/>
                </a:solidFill>
                <a:latin typeface="Calibri"/>
                <a:ea typeface="Calibri"/>
                <a:cs typeface="Calibri"/>
                <a:sym typeface="Calibri"/>
                <a:hlinkClick r:id="rId20"/>
              </a:rPr>
              <a:t>https://www.healthcare.gov/</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Clr>
                <a:schemeClr val="dk1"/>
              </a:buClr>
              <a:buSzPts val="1100"/>
              <a:buFont typeface="Arial"/>
              <a:buNone/>
            </a:pPr>
            <a:r>
              <a:rPr lang="en-US" sz="1022">
                <a:latin typeface="Calibri"/>
                <a:ea typeface="Calibri"/>
                <a:cs typeface="Calibri"/>
                <a:sym typeface="Calibri"/>
              </a:rPr>
              <a:t>Social Security Resources</a:t>
            </a:r>
            <a:endParaRPr sz="1022">
              <a:latin typeface="Calibri"/>
              <a:ea typeface="Calibri"/>
              <a:cs typeface="Calibri"/>
              <a:sym typeface="Calibri"/>
            </a:endParaRPr>
          </a:p>
          <a:p>
            <a:pPr indent="0" lvl="0" marL="457200" rtl="0" algn="l">
              <a:lnSpc>
                <a:spcPct val="87000"/>
              </a:lnSpc>
              <a:spcBef>
                <a:spcPts val="800"/>
              </a:spcBef>
              <a:spcAft>
                <a:spcPts val="0"/>
              </a:spcAft>
              <a:buClr>
                <a:schemeClr val="dk1"/>
              </a:buClr>
              <a:buSzPts val="1100"/>
              <a:buFont typeface="Arial"/>
              <a:buNone/>
            </a:pPr>
            <a:r>
              <a:rPr lang="en-US" sz="1022">
                <a:latin typeface="Calibri"/>
                <a:ea typeface="Calibri"/>
                <a:cs typeface="Calibri"/>
                <a:sym typeface="Calibri"/>
              </a:rPr>
              <a:t>• Benefit Calculator: </a:t>
            </a:r>
            <a:r>
              <a:rPr lang="en-US" sz="1022" u="sng">
                <a:solidFill>
                  <a:schemeClr val="hlink"/>
                </a:solidFill>
                <a:latin typeface="Calibri"/>
                <a:ea typeface="Calibri"/>
                <a:cs typeface="Calibri"/>
                <a:sym typeface="Calibri"/>
                <a:hlinkClick r:id="rId21"/>
              </a:rPr>
              <a:t>https://www.ssa.gov/benefits/calculators/</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Clr>
                <a:schemeClr val="dk1"/>
              </a:buClr>
              <a:buSzPts val="1100"/>
              <a:buFont typeface="Arial"/>
              <a:buNone/>
            </a:pPr>
            <a:r>
              <a:rPr lang="en-US" sz="1022">
                <a:latin typeface="Calibri"/>
                <a:ea typeface="Calibri"/>
                <a:cs typeface="Calibri"/>
                <a:sym typeface="Calibri"/>
              </a:rPr>
              <a:t>• MySocialSecurity Account Creation/Login: </a:t>
            </a:r>
            <a:r>
              <a:rPr lang="en-US" sz="1022" u="sng">
                <a:solidFill>
                  <a:schemeClr val="hlink"/>
                </a:solidFill>
                <a:latin typeface="Calibri"/>
                <a:ea typeface="Calibri"/>
                <a:cs typeface="Calibri"/>
                <a:sym typeface="Calibri"/>
                <a:hlinkClick r:id="rId22"/>
              </a:rPr>
              <a:t>https://www.ssa.gov/myaccount/</a:t>
            </a:r>
            <a:r>
              <a:rPr lang="en-US" sz="1022">
                <a:latin typeface="Calibri"/>
                <a:ea typeface="Calibri"/>
                <a:cs typeface="Calibri"/>
                <a:sym typeface="Calibri"/>
              </a:rPr>
              <a:t>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t/>
            </a:r>
            <a:endParaRPr sz="1022">
              <a:latin typeface="Calibri"/>
              <a:ea typeface="Calibri"/>
              <a:cs typeface="Calibri"/>
              <a:sym typeface="Calibri"/>
            </a:endParaRPr>
          </a:p>
          <a:p>
            <a:pPr indent="0" lvl="0" marL="457200" rtl="0" algn="l">
              <a:lnSpc>
                <a:spcPct val="87000"/>
              </a:lnSpc>
              <a:spcBef>
                <a:spcPts val="800"/>
              </a:spcBef>
              <a:spcAft>
                <a:spcPts val="0"/>
              </a:spcAft>
              <a:buSzPts val="523"/>
              <a:buNone/>
            </a:pPr>
            <a:r>
              <a:t/>
            </a:r>
            <a:endParaRPr sz="1022">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p2"/>
          <p:cNvSpPr/>
          <p:nvPr/>
        </p:nvSpPr>
        <p:spPr>
          <a:xfrm>
            <a:off x="0" y="4"/>
            <a:ext cx="12192000" cy="2295238"/>
          </a:xfrm>
          <a:custGeom>
            <a:rect b="b" l="l" r="r" t="t"/>
            <a:pathLst>
              <a:path extrusionOk="0" h="2079137" w="12192000">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2"/>
          <p:cNvSpPr txBox="1"/>
          <p:nvPr>
            <p:ph type="title"/>
          </p:nvPr>
        </p:nvSpPr>
        <p:spPr>
          <a:xfrm>
            <a:off x="1137036" y="548640"/>
            <a:ext cx="9543405" cy="1188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400"/>
              <a:buFont typeface="Play"/>
              <a:buNone/>
            </a:pPr>
            <a:r>
              <a:rPr lang="en-US">
                <a:solidFill>
                  <a:srgbClr val="262626"/>
                </a:solidFill>
              </a:rPr>
              <a:t>Learning Objectives </a:t>
            </a:r>
            <a:endParaRPr/>
          </a:p>
        </p:txBody>
      </p:sp>
      <p:sp>
        <p:nvSpPr>
          <p:cNvPr id="104" name="Google Shape;104;p2"/>
          <p:cNvSpPr txBox="1"/>
          <p:nvPr>
            <p:ph idx="1" type="body"/>
          </p:nvPr>
        </p:nvSpPr>
        <p:spPr>
          <a:xfrm>
            <a:off x="586877" y="1831251"/>
            <a:ext cx="9647100" cy="39204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2000"/>
              <a:buChar char="•"/>
            </a:pPr>
            <a:r>
              <a:rPr lang="en-US" sz="2000">
                <a:solidFill>
                  <a:srgbClr val="262626"/>
                </a:solidFill>
              </a:rPr>
              <a:t>D</a:t>
            </a:r>
            <a:r>
              <a:rPr lang="en-US" sz="2000">
                <a:solidFill>
                  <a:srgbClr val="262626"/>
                </a:solidFill>
                <a:latin typeface="Arial"/>
                <a:ea typeface="Arial"/>
                <a:cs typeface="Arial"/>
                <a:sym typeface="Arial"/>
              </a:rPr>
              <a:t>emonstrate how </a:t>
            </a:r>
            <a:r>
              <a:rPr i="0" lang="en-US" sz="2000" u="none" strike="noStrike">
                <a:solidFill>
                  <a:srgbClr val="262626"/>
                </a:solidFill>
                <a:latin typeface="Arial"/>
                <a:ea typeface="Arial"/>
                <a:cs typeface="Arial"/>
                <a:sym typeface="Arial"/>
              </a:rPr>
              <a:t>meaningful retirement planning involves </a:t>
            </a:r>
            <a:endParaRPr/>
          </a:p>
          <a:p>
            <a:pPr indent="-228600" lvl="1" marL="685800" rtl="0" algn="l">
              <a:lnSpc>
                <a:spcPct val="90000"/>
              </a:lnSpc>
              <a:spcBef>
                <a:spcPts val="500"/>
              </a:spcBef>
              <a:spcAft>
                <a:spcPts val="0"/>
              </a:spcAft>
              <a:buClr>
                <a:srgbClr val="262626"/>
              </a:buClr>
              <a:buSzPts val="2000"/>
              <a:buChar char="•"/>
            </a:pPr>
            <a:r>
              <a:rPr i="0" lang="en-US" sz="2000" u="none" strike="noStrike">
                <a:solidFill>
                  <a:srgbClr val="262626"/>
                </a:solidFill>
                <a:latin typeface="Arial"/>
                <a:ea typeface="Arial"/>
                <a:cs typeface="Arial"/>
                <a:sym typeface="Arial"/>
              </a:rPr>
              <a:t>clarity of goals, </a:t>
            </a:r>
            <a:endParaRPr/>
          </a:p>
          <a:p>
            <a:pPr indent="-228600" lvl="1" marL="685800" rtl="0" algn="l">
              <a:lnSpc>
                <a:spcPct val="90000"/>
              </a:lnSpc>
              <a:spcBef>
                <a:spcPts val="500"/>
              </a:spcBef>
              <a:spcAft>
                <a:spcPts val="0"/>
              </a:spcAft>
              <a:buClr>
                <a:srgbClr val="262626"/>
              </a:buClr>
              <a:buSzPts val="2000"/>
              <a:buChar char="•"/>
            </a:pPr>
            <a:r>
              <a:rPr i="0" lang="en-US" sz="2000" u="none" strike="noStrike">
                <a:solidFill>
                  <a:srgbClr val="262626"/>
                </a:solidFill>
                <a:latin typeface="Arial"/>
                <a:ea typeface="Arial"/>
                <a:cs typeface="Arial"/>
                <a:sym typeface="Arial"/>
              </a:rPr>
              <a:t>self-reflection, and  </a:t>
            </a:r>
            <a:endParaRPr/>
          </a:p>
          <a:p>
            <a:pPr indent="-228600" lvl="1" marL="685800" rtl="0" algn="l">
              <a:lnSpc>
                <a:spcPct val="90000"/>
              </a:lnSpc>
              <a:spcBef>
                <a:spcPts val="500"/>
              </a:spcBef>
              <a:spcAft>
                <a:spcPts val="0"/>
              </a:spcAft>
              <a:buClr>
                <a:srgbClr val="262626"/>
              </a:buClr>
              <a:buSzPts val="2000"/>
              <a:buChar char="•"/>
            </a:pPr>
            <a:r>
              <a:rPr lang="en-US" sz="2000">
                <a:solidFill>
                  <a:srgbClr val="262626"/>
                </a:solidFill>
              </a:rPr>
              <a:t>a </a:t>
            </a:r>
            <a:r>
              <a:rPr i="0" lang="en-US" sz="2000" u="none" strike="noStrike">
                <a:solidFill>
                  <a:srgbClr val="262626"/>
                </a:solidFill>
                <a:latin typeface="Arial"/>
                <a:ea typeface="Arial"/>
                <a:cs typeface="Arial"/>
                <a:sym typeface="Arial"/>
              </a:rPr>
              <a:t>well-developed personal narrative around what retirement </a:t>
            </a:r>
            <a:r>
              <a:rPr lang="en-US" sz="2000" u="none" strike="noStrike">
                <a:solidFill>
                  <a:srgbClr val="262626"/>
                </a:solidFill>
                <a:latin typeface="Arial"/>
                <a:ea typeface="Arial"/>
                <a:cs typeface="Arial"/>
                <a:sym typeface="Arial"/>
              </a:rPr>
              <a:t>means </a:t>
            </a:r>
            <a:r>
              <a:rPr i="0" lang="en-US" sz="2000" u="none" strike="noStrike">
                <a:solidFill>
                  <a:srgbClr val="262626"/>
                </a:solidFill>
                <a:latin typeface="Arial"/>
                <a:ea typeface="Arial"/>
                <a:cs typeface="Arial"/>
                <a:sym typeface="Arial"/>
              </a:rPr>
              <a:t>to you </a:t>
            </a:r>
            <a:endParaRPr/>
          </a:p>
          <a:p>
            <a:pPr indent="0" lvl="0" marL="0" rtl="0" algn="l">
              <a:lnSpc>
                <a:spcPct val="90000"/>
              </a:lnSpc>
              <a:spcBef>
                <a:spcPts val="500"/>
              </a:spcBef>
              <a:spcAft>
                <a:spcPts val="0"/>
              </a:spcAft>
              <a:buSzPts val="1800"/>
              <a:buNone/>
            </a:pPr>
            <a:r>
              <a:rPr lang="en-US" sz="2000">
                <a:solidFill>
                  <a:srgbClr val="262626"/>
                </a:solidFill>
              </a:rPr>
              <a:t>    (</a:t>
            </a:r>
            <a:r>
              <a:rPr i="0" lang="en-US" sz="2000" u="none" strike="noStrike">
                <a:solidFill>
                  <a:srgbClr val="262626"/>
                </a:solidFill>
                <a:latin typeface="Arial"/>
                <a:ea typeface="Arial"/>
                <a:cs typeface="Arial"/>
                <a:sym typeface="Arial"/>
              </a:rPr>
              <a:t>not just when you will stop working</a:t>
            </a:r>
            <a:r>
              <a:rPr lang="en-US" sz="2000">
                <a:solidFill>
                  <a:srgbClr val="262626"/>
                </a:solidFill>
              </a:rPr>
              <a:t>)</a:t>
            </a:r>
            <a:endParaRPr sz="2000">
              <a:solidFill>
                <a:srgbClr val="262626"/>
              </a:solidFill>
            </a:endParaRPr>
          </a:p>
          <a:p>
            <a:pPr indent="0" lvl="0" marL="0" rtl="0" algn="l">
              <a:lnSpc>
                <a:spcPct val="90000"/>
              </a:lnSpc>
              <a:spcBef>
                <a:spcPts val="500"/>
              </a:spcBef>
              <a:spcAft>
                <a:spcPts val="0"/>
              </a:spcAft>
              <a:buSzPts val="1800"/>
              <a:buNone/>
            </a:pPr>
            <a:r>
              <a:t/>
            </a:r>
            <a:endParaRPr sz="2000">
              <a:solidFill>
                <a:srgbClr val="262626"/>
              </a:solidFill>
            </a:endParaRPr>
          </a:p>
          <a:p>
            <a:pPr indent="-228600" lvl="0" marL="228600" rtl="0" algn="l">
              <a:lnSpc>
                <a:spcPct val="90000"/>
              </a:lnSpc>
              <a:spcBef>
                <a:spcPts val="500"/>
              </a:spcBef>
              <a:spcAft>
                <a:spcPts val="0"/>
              </a:spcAft>
              <a:buClr>
                <a:srgbClr val="262626"/>
              </a:buClr>
              <a:buSzPts val="2000"/>
              <a:buChar char="•"/>
            </a:pPr>
            <a:r>
              <a:rPr lang="en-US" sz="2000">
                <a:solidFill>
                  <a:srgbClr val="262626"/>
                </a:solidFill>
              </a:rPr>
              <a:t>Retirement is a spectrum, it is not binary</a:t>
            </a:r>
            <a:endParaRPr sz="2000">
              <a:solidFill>
                <a:srgbClr val="262626"/>
              </a:solidFill>
            </a:endParaRPr>
          </a:p>
        </p:txBody>
      </p:sp>
      <p:sp>
        <p:nvSpPr>
          <p:cNvPr id="105" name="Google Shape;105;p2"/>
          <p:cNvSpPr/>
          <p:nvPr/>
        </p:nvSpPr>
        <p:spPr>
          <a:xfrm>
            <a:off x="2224586" y="5970896"/>
            <a:ext cx="9967416" cy="887104"/>
          </a:xfrm>
          <a:custGeom>
            <a:rect b="b" l="l" r="r" t="t"/>
            <a:pathLst>
              <a:path extrusionOk="0" h="918356" w="9517857">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References </a:t>
            </a:r>
            <a:endParaRPr/>
          </a:p>
        </p:txBody>
      </p:sp>
      <p:sp>
        <p:nvSpPr>
          <p:cNvPr id="323" name="Google Shape;323;p29"/>
          <p:cNvSpPr txBox="1"/>
          <p:nvPr>
            <p:ph idx="1" type="body"/>
          </p:nvPr>
        </p:nvSpPr>
        <p:spPr>
          <a:xfrm>
            <a:off x="838200" y="1825625"/>
            <a:ext cx="11009700" cy="4351200"/>
          </a:xfrm>
          <a:prstGeom prst="rect">
            <a:avLst/>
          </a:prstGeom>
          <a:noFill/>
          <a:ln>
            <a:noFill/>
          </a:ln>
        </p:spPr>
        <p:txBody>
          <a:bodyPr anchorCtr="0" anchor="t" bIns="45700" lIns="91425" spcFirstLastPara="1" rIns="91425" wrap="square" tIns="45700">
            <a:normAutofit fontScale="85000" lnSpcReduction="20000"/>
          </a:bodyPr>
          <a:lstStyle/>
          <a:p>
            <a:pPr indent="-213359" lvl="0" marL="228600" rtl="0" algn="l">
              <a:lnSpc>
                <a:spcPct val="90000"/>
              </a:lnSpc>
              <a:spcBef>
                <a:spcPts val="0"/>
              </a:spcBef>
              <a:spcAft>
                <a:spcPts val="0"/>
              </a:spcAft>
              <a:buClr>
                <a:schemeClr val="dk1"/>
              </a:buClr>
              <a:buSzPct val="100000"/>
              <a:buChar char="•"/>
            </a:pPr>
            <a:r>
              <a:rPr lang="en-US" sz="1600">
                <a:latin typeface="Arial"/>
                <a:ea typeface="Arial"/>
                <a:cs typeface="Arial"/>
                <a:sym typeface="Arial"/>
              </a:rPr>
              <a:t>Allianz Life Insurance Company of North America. (2024, March 6). </a:t>
            </a:r>
            <a:r>
              <a:rPr i="1" lang="en-US" sz="1600">
                <a:latin typeface="Arial"/>
                <a:ea typeface="Arial"/>
                <a:cs typeface="Arial"/>
                <a:sym typeface="Arial"/>
              </a:rPr>
              <a:t>Nearly half of Americans expect slow 	transition into retirement</a:t>
            </a:r>
            <a:r>
              <a:rPr lang="en-US" sz="1600">
                <a:latin typeface="Arial"/>
                <a:ea typeface="Arial"/>
                <a:cs typeface="Arial"/>
                <a:sym typeface="Arial"/>
              </a:rPr>
              <a:t> [Press release]. </a:t>
            </a:r>
            <a:r>
              <a:rPr lang="en-US" sz="1600" u="sng">
                <a:solidFill>
                  <a:schemeClr val="hlink"/>
                </a:solidFill>
                <a:latin typeface="Arial"/>
                <a:ea typeface="Arial"/>
                <a:cs typeface="Arial"/>
                <a:sym typeface="Arial"/>
                <a:hlinkClick r:id="rId3"/>
              </a:rPr>
              <a:t>https://www.allianzlife.com/about/newsroom/2024-Press-	Releases/Nearly-half-of-Americans-expect-slow-transition-into-retirement</a:t>
            </a:r>
            <a:endParaRPr sz="1600">
              <a:latin typeface="Arial"/>
              <a:ea typeface="Arial"/>
              <a:cs typeface="Arial"/>
              <a:sym typeface="Arial"/>
            </a:endParaRPr>
          </a:p>
          <a:p>
            <a:pPr indent="-228650" lvl="0" marL="228600" rtl="0" algn="l">
              <a:lnSpc>
                <a:spcPct val="90000"/>
              </a:lnSpc>
              <a:spcBef>
                <a:spcPts val="1000"/>
              </a:spcBef>
              <a:spcAft>
                <a:spcPts val="0"/>
              </a:spcAft>
              <a:buClr>
                <a:srgbClr val="000000"/>
              </a:buClr>
              <a:buSzPct val="159367"/>
              <a:buChar char="•"/>
            </a:pPr>
            <a:r>
              <a:rPr lang="en-US" sz="1570"/>
              <a:t>Braun, M. (2020). </a:t>
            </a:r>
            <a:r>
              <a:rPr i="1" lang="en-US" sz="1570"/>
              <a:t>High-Octane Brain: 5 Science-Based Steps to Sharpen Your Memory and Reduce Your Risk of Alzheimer’s</a:t>
            </a:r>
            <a:r>
              <a:rPr lang="en-US" sz="1570"/>
              <a:t>. </a:t>
            </a:r>
            <a:endParaRPr sz="1570"/>
          </a:p>
          <a:p>
            <a:pPr indent="-224016" lvl="0" marL="228600" rtl="0" algn="l">
              <a:lnSpc>
                <a:spcPct val="90000"/>
              </a:lnSpc>
              <a:spcBef>
                <a:spcPts val="1000"/>
              </a:spcBef>
              <a:spcAft>
                <a:spcPts val="0"/>
              </a:spcAft>
              <a:buClr>
                <a:srgbClr val="000000"/>
              </a:buClr>
              <a:buSzPct val="132627"/>
              <a:buChar char="•"/>
            </a:pPr>
            <a:r>
              <a:rPr lang="en-US" sz="1532"/>
              <a:t>Conley, C. (2018). </a:t>
            </a:r>
            <a:r>
              <a:rPr i="1" lang="en-US" sz="1532"/>
              <a:t>Wisdom at work: The making of a modern elder</a:t>
            </a:r>
            <a:r>
              <a:rPr lang="en-US" sz="1532"/>
              <a:t>. Currency.</a:t>
            </a:r>
            <a:endParaRPr sz="1532"/>
          </a:p>
          <a:p>
            <a:pPr indent="-224016" lvl="0" marL="228600" rtl="0" algn="l">
              <a:lnSpc>
                <a:spcPct val="90000"/>
              </a:lnSpc>
              <a:spcBef>
                <a:spcPts val="1000"/>
              </a:spcBef>
              <a:spcAft>
                <a:spcPts val="0"/>
              </a:spcAft>
              <a:buClr>
                <a:srgbClr val="000000"/>
              </a:buClr>
              <a:buSzPct val="132627"/>
              <a:buChar char="•"/>
            </a:pPr>
            <a:r>
              <a:rPr lang="en-US" sz="1532"/>
              <a:t>Conley, C. (2024). </a:t>
            </a:r>
            <a:r>
              <a:rPr i="1" lang="en-US" sz="1532"/>
              <a:t>Learning to love midlife: 12 reasons why life gets better with age</a:t>
            </a:r>
            <a:r>
              <a:rPr lang="en-US" sz="1532"/>
              <a:t>. Little, Brown Spark.</a:t>
            </a:r>
            <a:endParaRPr sz="1532"/>
          </a:p>
          <a:p>
            <a:pPr indent="-213359" lvl="0" marL="228600" rtl="0" algn="l">
              <a:lnSpc>
                <a:spcPct val="90000"/>
              </a:lnSpc>
              <a:spcBef>
                <a:spcPts val="1000"/>
              </a:spcBef>
              <a:spcAft>
                <a:spcPts val="0"/>
              </a:spcAft>
              <a:buClr>
                <a:srgbClr val="000000"/>
              </a:buClr>
              <a:buSzPct val="100000"/>
              <a:buChar char="•"/>
            </a:pPr>
            <a:r>
              <a:rPr b="0" i="0" lang="en-US" sz="1600" u="none" strike="noStrike">
                <a:solidFill>
                  <a:srgbClr val="000000"/>
                </a:solidFill>
                <a:latin typeface="Arial"/>
                <a:ea typeface="Arial"/>
                <a:cs typeface="Arial"/>
                <a:sym typeface="Arial"/>
              </a:rPr>
              <a:t>Kerry, M. J. (2018). Psychological antecedents of retirement planning: A systematic review. </a:t>
            </a:r>
            <a:r>
              <a:rPr b="0" i="1" lang="en-US" sz="1600" u="none" strike="noStrike">
                <a:solidFill>
                  <a:srgbClr val="000000"/>
                </a:solidFill>
                <a:latin typeface="Arial"/>
                <a:ea typeface="Arial"/>
                <a:cs typeface="Arial"/>
                <a:sym typeface="Arial"/>
              </a:rPr>
              <a:t>Frontiers in 	Psychology, 9</a:t>
            </a:r>
            <a:r>
              <a:rPr b="0" i="0" lang="en-US" sz="1600" u="none" strike="noStrike">
                <a:solidFill>
                  <a:srgbClr val="000000"/>
                </a:solidFill>
                <a:latin typeface="Arial"/>
                <a:ea typeface="Arial"/>
                <a:cs typeface="Arial"/>
                <a:sym typeface="Arial"/>
              </a:rPr>
              <a:t>, 1870. </a:t>
            </a:r>
            <a:r>
              <a:rPr b="0" i="0" lang="en-US" sz="1600" u="sng" strike="noStrike">
                <a:solidFill>
                  <a:srgbClr val="000000"/>
                </a:solidFill>
                <a:latin typeface="Arial"/>
                <a:ea typeface="Arial"/>
                <a:cs typeface="Arial"/>
                <a:sym typeface="Arial"/>
                <a:hlinkClick r:id="rId4">
                  <a:extLst>
                    <a:ext uri="{A12FA001-AC4F-418D-AE19-62706E023703}">
                      <ahyp:hlinkClr val="tx"/>
                    </a:ext>
                  </a:extLst>
                </a:hlinkClick>
              </a:rPr>
              <a:t>https://doi.org/10.3389/fpsyg.2018.01870</a:t>
            </a:r>
            <a:endParaRPr b="0" i="0" sz="1600" u="none" strike="noStrike">
              <a:solidFill>
                <a:srgbClr val="000000"/>
              </a:solidFill>
              <a:latin typeface="Arial"/>
              <a:ea typeface="Arial"/>
              <a:cs typeface="Arial"/>
              <a:sym typeface="Arial"/>
            </a:endParaRPr>
          </a:p>
          <a:p>
            <a:pPr indent="-213359" lvl="0" marL="228600" rtl="0" algn="l">
              <a:lnSpc>
                <a:spcPct val="90000"/>
              </a:lnSpc>
              <a:spcBef>
                <a:spcPts val="1000"/>
              </a:spcBef>
              <a:spcAft>
                <a:spcPts val="0"/>
              </a:spcAft>
              <a:buClr>
                <a:srgbClr val="333333"/>
              </a:buClr>
              <a:buSzPct val="100000"/>
              <a:buChar char="•"/>
            </a:pPr>
            <a:r>
              <a:rPr b="0" i="0" lang="en-US" sz="1600" u="none" strike="noStrike">
                <a:solidFill>
                  <a:srgbClr val="333333"/>
                </a:solidFill>
                <a:latin typeface="Arial"/>
                <a:ea typeface="Arial"/>
                <a:cs typeface="Arial"/>
                <a:sym typeface="Arial"/>
              </a:rPr>
              <a:t>Levy, B. R., Slade, M. D., Kunkel, S. R., &amp; Kasl, S. V. (2002). Longevity increased by positive self-perceptions of 	aging. </a:t>
            </a:r>
            <a:r>
              <a:rPr b="0" i="1" lang="en-US" sz="1600" u="none" strike="noStrike">
                <a:solidFill>
                  <a:srgbClr val="333333"/>
                </a:solidFill>
                <a:latin typeface="Arial"/>
                <a:ea typeface="Arial"/>
                <a:cs typeface="Arial"/>
                <a:sym typeface="Arial"/>
              </a:rPr>
              <a:t>Journal of Personality and Social Psychology, 83</a:t>
            </a:r>
            <a:r>
              <a:rPr b="0" i="0" lang="en-US" sz="1600" u="none" strike="noStrike">
                <a:solidFill>
                  <a:srgbClr val="333333"/>
                </a:solidFill>
                <a:latin typeface="Arial"/>
                <a:ea typeface="Arial"/>
                <a:cs typeface="Arial"/>
                <a:sym typeface="Arial"/>
              </a:rPr>
              <a:t>(2), 261–270. </a:t>
            </a:r>
            <a:r>
              <a:rPr b="0" i="0" lang="en-US" sz="1600" u="sng" strike="noStrike">
                <a:solidFill>
                  <a:srgbClr val="2C72B7"/>
                </a:solidFill>
                <a:latin typeface="Arial"/>
                <a:ea typeface="Arial"/>
                <a:cs typeface="Arial"/>
                <a:sym typeface="Arial"/>
                <a:hlinkClick r:id="rId5">
                  <a:extLst>
                    <a:ext uri="{A12FA001-AC4F-418D-AE19-62706E023703}">
                      <ahyp:hlinkClr val="tx"/>
                    </a:ext>
                  </a:extLst>
                </a:hlinkClick>
              </a:rPr>
              <a:t>https://doi.org/10.1037/0022-	3514.83.2.261</a:t>
            </a:r>
            <a:r>
              <a:rPr b="0" i="0" lang="en-US" sz="1600" u="none" strike="noStrike">
                <a:solidFill>
                  <a:srgbClr val="000000"/>
                </a:solidFill>
                <a:latin typeface="Arial"/>
                <a:ea typeface="Arial"/>
                <a:cs typeface="Arial"/>
                <a:sym typeface="Arial"/>
              </a:rPr>
              <a:t> </a:t>
            </a:r>
            <a:endParaRPr/>
          </a:p>
          <a:p>
            <a:pPr indent="-213359" lvl="0" marL="228600" rtl="0" algn="l">
              <a:lnSpc>
                <a:spcPct val="90000"/>
              </a:lnSpc>
              <a:spcBef>
                <a:spcPts val="1000"/>
              </a:spcBef>
              <a:spcAft>
                <a:spcPts val="0"/>
              </a:spcAft>
              <a:buClr>
                <a:schemeClr val="dk1"/>
              </a:buClr>
              <a:buSzPct val="100000"/>
              <a:buChar char="•"/>
            </a:pPr>
            <a:r>
              <a:rPr lang="en-US" sz="1600">
                <a:latin typeface="Arial"/>
                <a:ea typeface="Arial"/>
                <a:cs typeface="Arial"/>
                <a:sym typeface="Arial"/>
              </a:rPr>
              <a:t>Levy, B. (2022). </a:t>
            </a:r>
            <a:r>
              <a:rPr i="1" lang="en-US" sz="1600">
                <a:latin typeface="Arial"/>
                <a:ea typeface="Arial"/>
                <a:cs typeface="Arial"/>
                <a:sym typeface="Arial"/>
              </a:rPr>
              <a:t>Breaking the age code: How your beliefs about aging determine how long and well you live</a:t>
            </a:r>
            <a:r>
              <a:rPr lang="en-US" sz="1600">
                <a:latin typeface="Arial"/>
                <a:ea typeface="Arial"/>
                <a:cs typeface="Arial"/>
                <a:sym typeface="Arial"/>
              </a:rPr>
              <a:t>. 	William Morrow.</a:t>
            </a:r>
            <a:endParaRPr sz="1600">
              <a:latin typeface="Arial"/>
              <a:ea typeface="Arial"/>
              <a:cs typeface="Arial"/>
              <a:sym typeface="Arial"/>
            </a:endParaRPr>
          </a:p>
          <a:p>
            <a:pPr indent="-228600" lvl="0" marL="228600" rtl="0" algn="l">
              <a:lnSpc>
                <a:spcPct val="90000"/>
              </a:lnSpc>
              <a:spcBef>
                <a:spcPts val="1000"/>
              </a:spcBef>
              <a:spcAft>
                <a:spcPts val="0"/>
              </a:spcAft>
              <a:buSzPct val="133333"/>
              <a:buChar char="•"/>
            </a:pPr>
            <a:r>
              <a:rPr lang="en-US" sz="1500"/>
              <a:t>Lumen Learning. (n.d.). </a:t>
            </a:r>
            <a:r>
              <a:rPr i="1" lang="en-US" sz="1500"/>
              <a:t>Introduction to psychology</a:t>
            </a:r>
            <a:r>
              <a:rPr lang="en-US" sz="1500"/>
              <a:t> (Waymaker ed.). https://courses.lumenlearning.com/waymaker-psychology/</a:t>
            </a:r>
            <a:endParaRPr sz="2000"/>
          </a:p>
          <a:p>
            <a:pPr indent="-213359" lvl="0" marL="228600" rtl="0" algn="l">
              <a:lnSpc>
                <a:spcPct val="90000"/>
              </a:lnSpc>
              <a:spcBef>
                <a:spcPts val="1000"/>
              </a:spcBef>
              <a:spcAft>
                <a:spcPts val="0"/>
              </a:spcAft>
              <a:buClr>
                <a:srgbClr val="262626"/>
              </a:buClr>
              <a:buSzPct val="100000"/>
              <a:buChar char="•"/>
            </a:pPr>
            <a:r>
              <a:rPr lang="en-US" sz="1600">
                <a:solidFill>
                  <a:srgbClr val="262626"/>
                </a:solidFill>
                <a:latin typeface="Arial"/>
                <a:ea typeface="Arial"/>
                <a:cs typeface="Arial"/>
                <a:sym typeface="Arial"/>
              </a:rPr>
              <a:t>Topa, G., &amp; Alcover, C.-M. (2015). Psychosocial factors in retirement intentions and adjustment: A multi-sample 	study. </a:t>
            </a:r>
            <a:r>
              <a:rPr i="1" lang="en-US" sz="1600">
                <a:solidFill>
                  <a:srgbClr val="262626"/>
                </a:solidFill>
                <a:latin typeface="Arial"/>
                <a:ea typeface="Arial"/>
                <a:cs typeface="Arial"/>
                <a:sym typeface="Arial"/>
              </a:rPr>
              <a:t>Career Development International, 20</a:t>
            </a:r>
            <a:r>
              <a:rPr lang="en-US" sz="1600">
                <a:solidFill>
                  <a:srgbClr val="262626"/>
                </a:solidFill>
                <a:latin typeface="Arial"/>
                <a:ea typeface="Arial"/>
                <a:cs typeface="Arial"/>
                <a:sym typeface="Arial"/>
              </a:rPr>
              <a:t>(4), 384–408. </a:t>
            </a:r>
            <a:r>
              <a:rPr lang="en-US" sz="1600" u="sng">
                <a:solidFill>
                  <a:schemeClr val="hlink"/>
                </a:solidFill>
                <a:latin typeface="Arial"/>
                <a:ea typeface="Arial"/>
                <a:cs typeface="Arial"/>
                <a:sym typeface="Arial"/>
                <a:hlinkClick r:id="rId6"/>
              </a:rPr>
              <a:t>https://doi.org/10.1108/CDI-09-2014-0129</a:t>
            </a:r>
            <a:endParaRPr sz="1600">
              <a:solidFill>
                <a:srgbClr val="262626"/>
              </a:solidFill>
            </a:endParaRPr>
          </a:p>
          <a:p>
            <a:pPr indent="-228600" lvl="0" marL="228600" rtl="0" algn="l">
              <a:lnSpc>
                <a:spcPct val="90000"/>
              </a:lnSpc>
              <a:spcBef>
                <a:spcPts val="1000"/>
              </a:spcBef>
              <a:spcAft>
                <a:spcPts val="0"/>
              </a:spcAft>
              <a:buClr>
                <a:srgbClr val="262626"/>
              </a:buClr>
              <a:buSzPct val="133333"/>
              <a:buChar char="•"/>
            </a:pPr>
            <a:r>
              <a:rPr lang="en-US" sz="1500"/>
              <a:t>Topa, G., &amp; Valero, E. (2017). Preparing for retirement: How self-efficacy and resource threats contribute to retirees' satisfaction, depression, and losses. </a:t>
            </a:r>
            <a:r>
              <a:rPr i="1" lang="en-US" sz="1500"/>
              <a:t>Journal of Occupational and Organizational Psychology</a:t>
            </a:r>
            <a:r>
              <a:rPr lang="en-US" sz="1500"/>
              <a:t>, </a:t>
            </a:r>
            <a:r>
              <a:rPr i="1" lang="en-US" sz="1500"/>
              <a:t>90</a:t>
            </a:r>
            <a:r>
              <a:rPr lang="en-US" sz="1500"/>
              <a:t>(3), 688–710.</a:t>
            </a:r>
            <a:endParaRPr sz="2000">
              <a:solidFill>
                <a:srgbClr val="262626"/>
              </a:solidFill>
            </a:endParaRPr>
          </a:p>
          <a:p>
            <a:pPr indent="-127000" lvl="0" marL="228600" rtl="0" algn="l">
              <a:lnSpc>
                <a:spcPct val="90000"/>
              </a:lnSpc>
              <a:spcBef>
                <a:spcPts val="1000"/>
              </a:spcBef>
              <a:spcAft>
                <a:spcPts val="0"/>
              </a:spcAft>
              <a:buClr>
                <a:schemeClr val="dk1"/>
              </a:buClr>
              <a:buSzPct val="100000"/>
              <a:buNone/>
            </a:pPr>
            <a:r>
              <a:t/>
            </a:r>
            <a:endParaRPr sz="16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12" name="Google Shape;112;p3"/>
          <p:cNvGrpSpPr/>
          <p:nvPr/>
        </p:nvGrpSpPr>
        <p:grpSpPr>
          <a:xfrm>
            <a:off x="2522324" y="0"/>
            <a:ext cx="7147352" cy="5777808"/>
            <a:chOff x="329184" y="1"/>
            <a:chExt cx="524256" cy="5777808"/>
          </a:xfrm>
        </p:grpSpPr>
        <p:cxnSp>
          <p:nvCxnSpPr>
            <p:cNvPr id="113" name="Google Shape;113;p3"/>
            <p:cNvCxnSpPr/>
            <p:nvPr/>
          </p:nvCxnSpPr>
          <p:spPr>
            <a:xfrm rot="10800000">
              <a:off x="329184" y="5777809"/>
              <a:ext cx="523824" cy="0"/>
            </a:xfrm>
            <a:prstGeom prst="straightConnector1">
              <a:avLst/>
            </a:prstGeom>
            <a:noFill/>
            <a:ln cap="flat" cmpd="sng" w="152400">
              <a:solidFill>
                <a:schemeClr val="accent4"/>
              </a:solidFill>
              <a:prstDash val="solid"/>
              <a:miter lim="800000"/>
              <a:headEnd len="sm" w="sm" type="none"/>
              <a:tailEnd len="sm" w="sm" type="none"/>
            </a:ln>
          </p:spPr>
        </p:cxnSp>
        <p:sp>
          <p:nvSpPr>
            <p:cNvPr id="114" name="Google Shape;114;p3"/>
            <p:cNvSpPr/>
            <p:nvPr/>
          </p:nvSpPr>
          <p:spPr>
            <a:xfrm>
              <a:off x="329184" y="1"/>
              <a:ext cx="524256" cy="55321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15" name="Google Shape;115;p3"/>
          <p:cNvSpPr/>
          <p:nvPr/>
        </p:nvSpPr>
        <p:spPr>
          <a:xfrm>
            <a:off x="596464" y="551961"/>
            <a:ext cx="10999072" cy="5325139"/>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 name="Google Shape;116;p3"/>
          <p:cNvSpPr txBox="1"/>
          <p:nvPr>
            <p:ph type="title"/>
          </p:nvPr>
        </p:nvSpPr>
        <p:spPr>
          <a:xfrm>
            <a:off x="1209206" y="666688"/>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100"/>
              <a:buFont typeface="Play"/>
              <a:buNone/>
            </a:pPr>
            <a:r>
              <a:rPr i="0" lang="en-US" sz="5100" u="none" strike="noStrike">
                <a:solidFill>
                  <a:schemeClr val="dk1"/>
                </a:solidFill>
                <a:latin typeface="Play"/>
                <a:ea typeface="Play"/>
                <a:cs typeface="Play"/>
                <a:sym typeface="Play"/>
              </a:rPr>
              <a:t>Despite all we know about the importance of preparing for retirement…</a:t>
            </a:r>
            <a:endParaRPr sz="5100">
              <a:solidFill>
                <a:schemeClr val="dk1"/>
              </a:solidFill>
              <a:latin typeface="Play"/>
              <a:ea typeface="Play"/>
              <a:cs typeface="Play"/>
              <a:sym typeface="Play"/>
            </a:endParaRPr>
          </a:p>
        </p:txBody>
      </p:sp>
      <p:sp>
        <p:nvSpPr>
          <p:cNvPr id="117" name="Google Shape;117;p3"/>
          <p:cNvSpPr txBox="1"/>
          <p:nvPr>
            <p:ph idx="1" type="body"/>
          </p:nvPr>
        </p:nvSpPr>
        <p:spPr>
          <a:xfrm>
            <a:off x="1059305" y="3642610"/>
            <a:ext cx="10333220" cy="278645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200"/>
              <a:buNone/>
            </a:pPr>
            <a:r>
              <a:rPr lang="en-US" sz="2200">
                <a:solidFill>
                  <a:schemeClr val="dk1"/>
                </a:solidFill>
                <a:latin typeface="Arial"/>
                <a:ea typeface="Arial"/>
                <a:cs typeface="Arial"/>
                <a:sym typeface="Arial"/>
              </a:rPr>
              <a:t>R</a:t>
            </a:r>
            <a:r>
              <a:rPr i="0" lang="en-US" sz="2200" u="none" strike="noStrike">
                <a:solidFill>
                  <a:schemeClr val="dk1"/>
                </a:solidFill>
                <a:latin typeface="Arial"/>
                <a:ea typeface="Arial"/>
                <a:cs typeface="Arial"/>
                <a:sym typeface="Arial"/>
              </a:rPr>
              <a:t>oughly 4 in 10 adults in their 50s and early 60s have no retirement plan at all. Not even a rough sketch (</a:t>
            </a:r>
            <a:r>
              <a:rPr lang="en-US" sz="2200">
                <a:solidFill>
                  <a:schemeClr val="dk1"/>
                </a:solidFill>
                <a:latin typeface="Arial"/>
                <a:ea typeface="Arial"/>
                <a:cs typeface="Arial"/>
                <a:sym typeface="Arial"/>
              </a:rPr>
              <a:t>Ekerdt, et al., 1996; Allianz Life Insurance Company of North America, 2024).</a:t>
            </a:r>
            <a:br>
              <a:rPr lang="en-US" sz="2200">
                <a:solidFill>
                  <a:schemeClr val="dk1"/>
                </a:solidFill>
                <a:latin typeface="Arial"/>
                <a:ea typeface="Arial"/>
                <a:cs typeface="Arial"/>
                <a:sym typeface="Arial"/>
              </a:rPr>
            </a:br>
            <a:br>
              <a:rPr lang="en-US" sz="2200">
                <a:solidFill>
                  <a:schemeClr val="dk1"/>
                </a:solidFill>
                <a:latin typeface="Arial"/>
                <a:ea typeface="Arial"/>
                <a:cs typeface="Arial"/>
                <a:sym typeface="Arial"/>
              </a:rPr>
            </a:br>
            <a:r>
              <a:rPr lang="en-US" sz="2200">
                <a:solidFill>
                  <a:schemeClr val="dk1"/>
                </a:solidFill>
                <a:latin typeface="Arial"/>
                <a:ea typeface="Arial"/>
                <a:cs typeface="Arial"/>
                <a:sym typeface="Arial"/>
              </a:rPr>
              <a:t>W</a:t>
            </a:r>
            <a:r>
              <a:rPr lang="en-US" sz="2200">
                <a:solidFill>
                  <a:schemeClr val="dk1"/>
                </a:solidFill>
              </a:rPr>
              <a:t>hy???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23" name="Google Shape;123;p4"/>
          <p:cNvGrpSpPr/>
          <p:nvPr/>
        </p:nvGrpSpPr>
        <p:grpSpPr>
          <a:xfrm>
            <a:off x="4" y="1216597"/>
            <a:ext cx="731521" cy="673460"/>
            <a:chOff x="3940602" y="308034"/>
            <a:chExt cx="2116791" cy="3428999"/>
          </a:xfrm>
        </p:grpSpPr>
        <p:sp>
          <p:nvSpPr>
            <p:cNvPr id="124" name="Google Shape;124;p4"/>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5" name="Google Shape;125;p4"/>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6" name="Google Shape;126;p4"/>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27" name="Google Shape;127;p4"/>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p4"/>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Play"/>
              <a:buNone/>
            </a:pPr>
            <a:r>
              <a:rPr b="1" lang="en-US" sz="3400"/>
              <a:t>Retirement Planning Is Psychological, Not Just Practical</a:t>
            </a:r>
            <a:br>
              <a:rPr lang="en-US" sz="3400"/>
            </a:br>
            <a:endParaRPr sz="3400"/>
          </a:p>
        </p:txBody>
      </p:sp>
      <p:sp>
        <p:nvSpPr>
          <p:cNvPr id="129" name="Google Shape;129;p4"/>
          <p:cNvSpPr txBox="1"/>
          <p:nvPr>
            <p:ph idx="1" type="body"/>
          </p:nvPr>
        </p:nvSpPr>
        <p:spPr>
          <a:xfrm>
            <a:off x="1045028" y="3017522"/>
            <a:ext cx="9941319" cy="3124658"/>
          </a:xfrm>
          <a:prstGeom prst="rect">
            <a:avLst/>
          </a:prstGeom>
          <a:noFill/>
          <a:ln>
            <a:noFill/>
          </a:ln>
        </p:spPr>
        <p:txBody>
          <a:bodyPr anchorCtr="0" anchor="ctr"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400"/>
              <a:buFont typeface="Arial"/>
              <a:buChar char="•"/>
            </a:pPr>
            <a:r>
              <a:rPr lang="en-US" sz="2400"/>
              <a:t>My take-aways:</a:t>
            </a:r>
            <a:endParaRPr sz="2400"/>
          </a:p>
          <a:p>
            <a:pPr indent="-266700" lvl="1" marL="685800" rtl="0" algn="l">
              <a:lnSpc>
                <a:spcPct val="90000"/>
              </a:lnSpc>
              <a:spcBef>
                <a:spcPts val="0"/>
              </a:spcBef>
              <a:spcAft>
                <a:spcPts val="0"/>
              </a:spcAft>
              <a:buClr>
                <a:schemeClr val="dk1"/>
              </a:buClr>
              <a:buSzPts val="2400"/>
              <a:buFont typeface="Arial"/>
              <a:buChar char="•"/>
            </a:pPr>
            <a:r>
              <a:rPr lang="en-US" sz="2400"/>
              <a:t>Mental framing and cognitive readiness shape retirement outcomes.</a:t>
            </a:r>
            <a:endParaRPr/>
          </a:p>
          <a:p>
            <a:pPr indent="-266700" lvl="1" marL="685800" rtl="0" algn="l">
              <a:lnSpc>
                <a:spcPct val="90000"/>
              </a:lnSpc>
              <a:spcBef>
                <a:spcPts val="1000"/>
              </a:spcBef>
              <a:spcAft>
                <a:spcPts val="0"/>
              </a:spcAft>
              <a:buClr>
                <a:schemeClr val="dk1"/>
              </a:buClr>
              <a:buSzPts val="2400"/>
              <a:buFont typeface="Arial"/>
              <a:buChar char="•"/>
            </a:pPr>
            <a:r>
              <a:rPr lang="en-US" sz="2400"/>
              <a:t>Purpose and identity are crucial to successful transition.</a:t>
            </a:r>
            <a:endParaRPr/>
          </a:p>
          <a:p>
            <a:pPr indent="-266700" lvl="1" marL="685800" rtl="0" algn="l">
              <a:lnSpc>
                <a:spcPct val="90000"/>
              </a:lnSpc>
              <a:spcBef>
                <a:spcPts val="1000"/>
              </a:spcBef>
              <a:spcAft>
                <a:spcPts val="0"/>
              </a:spcAft>
              <a:buClr>
                <a:schemeClr val="dk1"/>
              </a:buClr>
              <a:buSzPts val="2400"/>
              <a:buFont typeface="Arial"/>
              <a:buChar char="•"/>
            </a:pPr>
            <a:r>
              <a:rPr lang="en-US" sz="2400"/>
              <a:t>Retirement today is fluid, complex, and longer, therefore requiring adaptive</a:t>
            </a:r>
            <a:r>
              <a:rPr lang="en-US"/>
              <a:t>, </a:t>
            </a:r>
            <a:r>
              <a:rPr lang="en-US" sz="2400"/>
              <a:t>flexible, and meaning-driven strategies.</a:t>
            </a:r>
            <a:endParaRPr/>
          </a:p>
          <a:p>
            <a:pPr indent="-228600" lvl="0" marL="228600" rtl="0" algn="l">
              <a:lnSpc>
                <a:spcPct val="90000"/>
              </a:lnSpc>
              <a:spcBef>
                <a:spcPts val="1000"/>
              </a:spcBef>
              <a:spcAft>
                <a:spcPts val="0"/>
              </a:spcAft>
              <a:buClr>
                <a:schemeClr val="dk1"/>
              </a:buClr>
              <a:buSzPts val="2400"/>
              <a:buChar char="•"/>
            </a:pPr>
            <a:r>
              <a:rPr lang="en-US" sz="2400"/>
              <a:t>My goal is to provide people with a biopsychosocial lens to understand and support this journey.</a:t>
            </a:r>
            <a:endParaRPr/>
          </a:p>
          <a:p>
            <a:pPr indent="-76200" lvl="0" marL="228600" rtl="0" algn="l">
              <a:lnSpc>
                <a:spcPct val="90000"/>
              </a:lnSpc>
              <a:spcBef>
                <a:spcPts val="1000"/>
              </a:spcBef>
              <a:spcAft>
                <a:spcPts val="0"/>
              </a:spcAft>
              <a:buClr>
                <a:schemeClr val="dk1"/>
              </a:buClr>
              <a:buSzPts val="2400"/>
              <a:buNone/>
            </a:pPr>
            <a:r>
              <a:t/>
            </a:r>
            <a:endParaRPr sz="2400"/>
          </a:p>
        </p:txBody>
      </p:sp>
      <p:cxnSp>
        <p:nvCxnSpPr>
          <p:cNvPr id="130" name="Google Shape;130;p4"/>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b="0" l="23315" r="26742" t="0"/>
          <a:stretch/>
        </p:blipFill>
        <p:spPr>
          <a:xfrm>
            <a:off x="6103027" y="10"/>
            <a:ext cx="6088971" cy="6857990"/>
          </a:xfrm>
          <a:prstGeom prst="rect">
            <a:avLst/>
          </a:prstGeom>
          <a:noFill/>
          <a:ln>
            <a:noFill/>
          </a:ln>
        </p:spPr>
      </p:pic>
      <p:sp>
        <p:nvSpPr>
          <p:cNvPr id="136" name="Google Shape;136;p5"/>
          <p:cNvSpPr txBox="1"/>
          <p:nvPr>
            <p:ph type="title"/>
          </p:nvPr>
        </p:nvSpPr>
        <p:spPr>
          <a:xfrm>
            <a:off x="761801" y="328512"/>
            <a:ext cx="4778387" cy="162897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0000"/>
              <a:buFont typeface="Calibri"/>
              <a:buNone/>
            </a:pPr>
            <a:r>
              <a:rPr lang="en-US" sz="4000"/>
              <a:t>Step 1: Self-Assessment - What does wellness mean to you?</a:t>
            </a:r>
            <a:endParaRPr/>
          </a:p>
        </p:txBody>
      </p:sp>
      <p:sp>
        <p:nvSpPr>
          <p:cNvPr id="137" name="Google Shape;137;p5"/>
          <p:cNvSpPr txBox="1"/>
          <p:nvPr>
            <p:ph idx="1" type="body"/>
          </p:nvPr>
        </p:nvSpPr>
        <p:spPr>
          <a:xfrm>
            <a:off x="761801" y="2103120"/>
            <a:ext cx="4659756" cy="433832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100"/>
              <a:buChar char="•"/>
            </a:pPr>
            <a:r>
              <a:rPr lang="en-US" sz="2000" u="none" strike="noStrike">
                <a:latin typeface="Arial"/>
                <a:ea typeface="Arial"/>
                <a:cs typeface="Arial"/>
                <a:sym typeface="Arial"/>
              </a:rPr>
              <a:t>How would you define wellness?</a:t>
            </a:r>
            <a:endParaRPr/>
          </a:p>
          <a:p>
            <a:pPr indent="-228600" lvl="0" marL="228600" rtl="0" algn="l">
              <a:lnSpc>
                <a:spcPct val="90000"/>
              </a:lnSpc>
              <a:spcBef>
                <a:spcPts val="1000"/>
              </a:spcBef>
              <a:spcAft>
                <a:spcPts val="0"/>
              </a:spcAft>
              <a:buClr>
                <a:srgbClr val="000000"/>
              </a:buClr>
              <a:buSzPts val="1100"/>
              <a:buChar char="•"/>
            </a:pPr>
            <a:r>
              <a:rPr lang="en-US" sz="2000">
                <a:latin typeface="Arial"/>
                <a:ea typeface="Arial"/>
                <a:cs typeface="Arial"/>
                <a:sym typeface="Arial"/>
              </a:rPr>
              <a:t>BioPsychoSocial model</a:t>
            </a:r>
            <a:endParaRPr sz="2000" u="none" strike="noStrike">
              <a:latin typeface="Arial"/>
              <a:ea typeface="Arial"/>
              <a:cs typeface="Arial"/>
              <a:sym typeface="Arial"/>
            </a:endParaRPr>
          </a:p>
          <a:p>
            <a:pPr indent="-228600" lvl="0" marL="228600" rtl="0" algn="l">
              <a:lnSpc>
                <a:spcPct val="90000"/>
              </a:lnSpc>
              <a:spcBef>
                <a:spcPts val="1000"/>
              </a:spcBef>
              <a:spcAft>
                <a:spcPts val="0"/>
              </a:spcAft>
              <a:buClr>
                <a:srgbClr val="000000"/>
              </a:buClr>
              <a:buSzPts val="1100"/>
              <a:buChar char="•"/>
            </a:pPr>
            <a:r>
              <a:rPr lang="en-US" sz="2000" u="none" strike="noStrike">
                <a:latin typeface="Arial"/>
                <a:ea typeface="Arial"/>
                <a:cs typeface="Arial"/>
                <a:sym typeface="Arial"/>
              </a:rPr>
              <a:t>Nature vs Nurture</a:t>
            </a:r>
            <a:r>
              <a:rPr lang="en-US" sz="2000" u="none" strike="noStrike"/>
              <a:t> &amp; </a:t>
            </a:r>
            <a:r>
              <a:rPr lang="en-US" sz="2000">
                <a:latin typeface="Arial"/>
                <a:ea typeface="Arial"/>
                <a:cs typeface="Arial"/>
                <a:sym typeface="Arial"/>
              </a:rPr>
              <a:t>E</a:t>
            </a:r>
            <a:r>
              <a:rPr lang="en-US" sz="2000" u="none" strike="noStrike">
                <a:latin typeface="Arial"/>
                <a:ea typeface="Arial"/>
                <a:cs typeface="Arial"/>
                <a:sym typeface="Arial"/>
              </a:rPr>
              <a:t>pigenetics</a:t>
            </a:r>
            <a:endParaRPr sz="2000">
              <a:latin typeface="Arial"/>
              <a:ea typeface="Arial"/>
              <a:cs typeface="Arial"/>
              <a:sym typeface="Arial"/>
            </a:endParaRPr>
          </a:p>
          <a:p>
            <a:pPr indent="-228600" lvl="0" marL="228600" rtl="0" algn="l">
              <a:lnSpc>
                <a:spcPct val="90000"/>
              </a:lnSpc>
              <a:spcBef>
                <a:spcPts val="1000"/>
              </a:spcBef>
              <a:spcAft>
                <a:spcPts val="0"/>
              </a:spcAft>
              <a:buClr>
                <a:srgbClr val="000000"/>
              </a:buClr>
              <a:buSzPts val="1500"/>
              <a:buChar char="•"/>
            </a:pPr>
            <a:r>
              <a:rPr lang="en-US" sz="2000" u="none" strike="noStrike">
                <a:latin typeface="Arial"/>
                <a:ea typeface="Arial"/>
                <a:cs typeface="Arial"/>
                <a:sym typeface="Arial"/>
              </a:rPr>
              <a:t>Wellness &amp; Transitions</a:t>
            </a:r>
            <a:endParaRPr sz="2000">
              <a:latin typeface="Arial"/>
              <a:ea typeface="Arial"/>
              <a:cs typeface="Arial"/>
              <a:sym typeface="Arial"/>
            </a:endParaRPr>
          </a:p>
          <a:p>
            <a:pPr indent="-228600" lvl="1" marL="685800" rtl="0" algn="l">
              <a:lnSpc>
                <a:spcPct val="90000"/>
              </a:lnSpc>
              <a:spcBef>
                <a:spcPts val="500"/>
              </a:spcBef>
              <a:spcAft>
                <a:spcPts val="0"/>
              </a:spcAft>
              <a:buClr>
                <a:srgbClr val="000000"/>
              </a:buClr>
              <a:buSzPts val="1100"/>
              <a:buChar char="•"/>
            </a:pPr>
            <a:r>
              <a:rPr lang="en-US" sz="2000">
                <a:latin typeface="Arial"/>
                <a:ea typeface="Arial"/>
                <a:cs typeface="Arial"/>
                <a:sym typeface="Arial"/>
              </a:rPr>
              <a:t>Transitions = Stress (?) </a:t>
            </a:r>
            <a:endParaRPr sz="2000" u="none" strike="noStrike">
              <a:latin typeface="Arial"/>
              <a:ea typeface="Arial"/>
              <a:cs typeface="Arial"/>
              <a:sym typeface="Arial"/>
            </a:endParaRPr>
          </a:p>
          <a:p>
            <a:pPr indent="-228600" lvl="1" marL="685800" rtl="0" algn="l">
              <a:lnSpc>
                <a:spcPct val="90000"/>
              </a:lnSpc>
              <a:spcBef>
                <a:spcPts val="500"/>
              </a:spcBef>
              <a:spcAft>
                <a:spcPts val="0"/>
              </a:spcAft>
              <a:buClr>
                <a:srgbClr val="000000"/>
              </a:buClr>
              <a:buSzPts val="1100"/>
              <a:buChar char="•"/>
            </a:pPr>
            <a:r>
              <a:rPr lang="en-US" sz="2000" u="none" strike="noStrike">
                <a:latin typeface="Arial"/>
                <a:ea typeface="Arial"/>
                <a:cs typeface="Arial"/>
                <a:sym typeface="Arial"/>
              </a:rPr>
              <a:t> How to thrive in transitions?</a:t>
            </a:r>
            <a:endParaRPr sz="20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6"/>
          <p:cNvSpPr/>
          <p:nvPr/>
        </p:nvSpPr>
        <p:spPr>
          <a:xfrm>
            <a:off x="1498" y="88699"/>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44" name="Google Shape;144;p6"/>
          <p:cNvGrpSpPr/>
          <p:nvPr/>
        </p:nvGrpSpPr>
        <p:grpSpPr>
          <a:xfrm>
            <a:off x="-142336" y="173903"/>
            <a:ext cx="12333189" cy="7056284"/>
            <a:chOff x="-964632" y="-1202572"/>
            <a:chExt cx="10350977" cy="7056284"/>
          </a:xfrm>
        </p:grpSpPr>
        <p:sp>
          <p:nvSpPr>
            <p:cNvPr id="145" name="Google Shape;145;p6"/>
            <p:cNvSpPr/>
            <p:nvPr/>
          </p:nvSpPr>
          <p:spPr>
            <a:xfrm rot="-5400000">
              <a:off x="-596232" y="-1570972"/>
              <a:ext cx="4542300" cy="5279100"/>
            </a:xfrm>
            <a:custGeom>
              <a:rect b="b" l="l" r="r" t="t"/>
              <a:pathLst>
                <a:path extrusionOk="0" h="120000" w="120000">
                  <a:moveTo>
                    <a:pt x="8412" y="60000"/>
                  </a:moveTo>
                  <a:lnTo>
                    <a:pt x="8412" y="60000"/>
                  </a:lnTo>
                  <a:cubicBezTo>
                    <a:pt x="8412" y="32459"/>
                    <a:pt x="28266" y="9344"/>
                    <a:pt x="54461" y="6386"/>
                  </a:cubicBezTo>
                  <a:cubicBezTo>
                    <a:pt x="80656" y="3429"/>
                    <a:pt x="104773" y="21581"/>
                    <a:pt x="110399" y="48487"/>
                  </a:cubicBezTo>
                  <a:cubicBezTo>
                    <a:pt x="116024" y="75393"/>
                    <a:pt x="101349" y="102406"/>
                    <a:pt x="76362" y="111141"/>
                  </a:cubicBezTo>
                  <a:lnTo>
                    <a:pt x="75851" y="116371"/>
                  </a:lnTo>
                  <a:lnTo>
                    <a:pt x="55220" y="108890"/>
                  </a:lnTo>
                  <a:lnTo>
                    <a:pt x="77964" y="94760"/>
                  </a:lnTo>
                  <a:lnTo>
                    <a:pt x="77497" y="99536"/>
                  </a:lnTo>
                  <a:cubicBezTo>
                    <a:pt x="94310" y="89590"/>
                    <a:pt x="102375" y="66988"/>
                    <a:pt x="96519" y="46229"/>
                  </a:cubicBezTo>
                  <a:cubicBezTo>
                    <a:pt x="90662" y="25469"/>
                    <a:pt x="72622" y="12712"/>
                    <a:pt x="53970" y="16140"/>
                  </a:cubicBezTo>
                  <a:cubicBezTo>
                    <a:pt x="35317" y="19568"/>
                    <a:pt x="21588" y="38164"/>
                    <a:pt x="21588" y="60000"/>
                  </a:cubicBezTo>
                  <a:close/>
                </a:path>
              </a:pathLst>
            </a:cu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
            <p:cNvSpPr/>
            <p:nvPr/>
          </p:nvSpPr>
          <p:spPr>
            <a:xfrm>
              <a:off x="266108" y="546258"/>
              <a:ext cx="1449298" cy="7244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txBox="1"/>
            <p:nvPr/>
          </p:nvSpPr>
          <p:spPr>
            <a:xfrm>
              <a:off x="42468" y="-191216"/>
              <a:ext cx="3264900" cy="14790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Top 3 Causes of Stress: </a:t>
              </a:r>
              <a:r>
                <a:rPr b="0" i="0" lang="en-US" sz="1600" u="none" cap="none" strike="noStrike">
                  <a:solidFill>
                    <a:schemeClr val="dk1"/>
                  </a:solidFill>
                  <a:latin typeface="Arial"/>
                  <a:ea typeface="Arial"/>
                  <a:cs typeface="Arial"/>
                  <a:sym typeface="Arial"/>
                </a:rPr>
                <a:t>Trauma, Life changes, Daily hassles</a:t>
              </a:r>
              <a:endParaRPr b="0" i="0" sz="1400" u="none" cap="none" strike="noStrike">
                <a:solidFill>
                  <a:srgbClr val="000000"/>
                </a:solidFill>
                <a:latin typeface="Arial"/>
                <a:ea typeface="Arial"/>
                <a:cs typeface="Arial"/>
                <a:sym typeface="Arial"/>
              </a:endParaRPr>
            </a:p>
          </p:txBody>
        </p:sp>
        <p:sp>
          <p:nvSpPr>
            <p:cNvPr id="148" name="Google Shape;148;p6"/>
            <p:cNvSpPr/>
            <p:nvPr/>
          </p:nvSpPr>
          <p:spPr>
            <a:xfrm>
              <a:off x="1508208" y="731216"/>
              <a:ext cx="6677700" cy="4285500"/>
            </a:xfrm>
            <a:custGeom>
              <a:rect b="b" l="l" r="r" t="t"/>
              <a:pathLst>
                <a:path extrusionOk="0" h="120000" w="120000">
                  <a:moveTo>
                    <a:pt x="84843" y="13875"/>
                  </a:moveTo>
                  <a:lnTo>
                    <a:pt x="79022" y="24683"/>
                  </a:lnTo>
                  <a:lnTo>
                    <a:pt x="79022" y="24683"/>
                  </a:lnTo>
                  <a:cubicBezTo>
                    <a:pt x="61719" y="18806"/>
                    <a:pt x="41694" y="21432"/>
                    <a:pt x="27689" y="31414"/>
                  </a:cubicBezTo>
                  <a:cubicBezTo>
                    <a:pt x="13684" y="41396"/>
                    <a:pt x="8241" y="56923"/>
                    <a:pt x="13736" y="71216"/>
                  </a:cubicBezTo>
                  <a:cubicBezTo>
                    <a:pt x="19231" y="85509"/>
                    <a:pt x="34666" y="95974"/>
                    <a:pt x="53304" y="98042"/>
                  </a:cubicBezTo>
                  <a:lnTo>
                    <a:pt x="52987" y="89689"/>
                  </a:lnTo>
                  <a:lnTo>
                    <a:pt x="61710" y="104976"/>
                  </a:lnTo>
                  <a:lnTo>
                    <a:pt x="54125" y="119615"/>
                  </a:lnTo>
                  <a:lnTo>
                    <a:pt x="53807" y="111265"/>
                  </a:lnTo>
                  <a:lnTo>
                    <a:pt x="53807" y="111265"/>
                  </a:lnTo>
                  <a:cubicBezTo>
                    <a:pt x="31781" y="108964"/>
                    <a:pt x="13342" y="94688"/>
                    <a:pt x="6914" y="74960"/>
                  </a:cubicBezTo>
                  <a:cubicBezTo>
                    <a:pt x="487" y="55232"/>
                    <a:pt x="7304" y="33839"/>
                    <a:pt x="24253" y="20554"/>
                  </a:cubicBezTo>
                  <a:cubicBezTo>
                    <a:pt x="41201" y="7269"/>
                    <a:pt x="65026" y="4643"/>
                    <a:pt x="84843" y="13875"/>
                  </a:cubicBezTo>
                  <a:close/>
                </a:path>
              </a:pathLst>
            </a:cu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
            <p:cNvSpPr/>
            <p:nvPr/>
          </p:nvSpPr>
          <p:spPr>
            <a:xfrm>
              <a:off x="2200627" y="1287772"/>
              <a:ext cx="4774626" cy="17990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
            <p:cNvSpPr txBox="1"/>
            <p:nvPr/>
          </p:nvSpPr>
          <p:spPr>
            <a:xfrm>
              <a:off x="2459827" y="1809772"/>
              <a:ext cx="4774500" cy="1799100"/>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dk1"/>
                </a:buClr>
                <a:buSzPts val="1200"/>
                <a:buFont typeface="Arial"/>
                <a:buNone/>
              </a:pPr>
              <a:r>
                <a:rPr b="1" i="0" lang="en-US" sz="1500" u="none" cap="none" strike="noStrike">
                  <a:solidFill>
                    <a:schemeClr val="dk1"/>
                  </a:solidFill>
                  <a:latin typeface="Arial"/>
                  <a:ea typeface="Arial"/>
                  <a:cs typeface="Arial"/>
                  <a:sym typeface="Arial"/>
                </a:rPr>
                <a:t>Effects of Stress: </a:t>
              </a:r>
              <a:r>
                <a:rPr b="0" i="0" lang="en-US" sz="1500" u="none" cap="none" strike="noStrike">
                  <a:solidFill>
                    <a:schemeClr val="dk1"/>
                  </a:solidFill>
                  <a:latin typeface="Arial"/>
                  <a:ea typeface="Arial"/>
                  <a:cs typeface="Arial"/>
                  <a:sym typeface="Arial"/>
                </a:rPr>
                <a:t>Increased cortisol weakens our immune system; stress contributes to the development of psychological disorders; can lead to heart disease, musculoskeletal, nervous system, and endocrine and metabolic disorders.</a:t>
              </a:r>
              <a:endParaRPr b="0" i="0" sz="1700" u="none" cap="none" strike="noStrike">
                <a:solidFill>
                  <a:srgbClr val="000000"/>
                </a:solidFill>
                <a:latin typeface="Arial"/>
                <a:ea typeface="Arial"/>
                <a:cs typeface="Arial"/>
                <a:sym typeface="Arial"/>
              </a:endParaRPr>
            </a:p>
          </p:txBody>
        </p:sp>
        <p:sp>
          <p:nvSpPr>
            <p:cNvPr id="151" name="Google Shape;151;p6"/>
            <p:cNvSpPr/>
            <p:nvPr/>
          </p:nvSpPr>
          <p:spPr>
            <a:xfrm rot="1046505">
              <a:off x="6163620" y="2625465"/>
              <a:ext cx="2840500" cy="2868490"/>
            </a:xfrm>
            <a:prstGeom prst="blockArc">
              <a:avLst>
                <a:gd fmla="val 13500000" name="adj1"/>
                <a:gd fmla="val 10800000" name="adj2"/>
                <a:gd fmla="val 12740" name="adj3"/>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a:off x="6796278" y="2874138"/>
              <a:ext cx="1796521" cy="20179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
            <p:cNvSpPr txBox="1"/>
            <p:nvPr/>
          </p:nvSpPr>
          <p:spPr>
            <a:xfrm>
              <a:off x="6975245" y="2717459"/>
              <a:ext cx="2411100" cy="31035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chemeClr val="dk1"/>
                </a:buClr>
                <a:buSzPts val="1500"/>
                <a:buFont typeface="Arial"/>
                <a:buNone/>
              </a:pPr>
              <a:r>
                <a:rPr b="1" i="0" lang="en-US" sz="1500" u="none" cap="none" strike="noStrike">
                  <a:solidFill>
                    <a:schemeClr val="dk1"/>
                  </a:solidFill>
                  <a:latin typeface="Arial"/>
                  <a:ea typeface="Arial"/>
                  <a:cs typeface="Arial"/>
                  <a:sym typeface="Arial"/>
                </a:rPr>
                <a:t>Ways to Cope: </a:t>
              </a:r>
              <a:r>
                <a:rPr b="0" i="0" lang="en-US" sz="1500" u="none" cap="none" strike="noStrike">
                  <a:solidFill>
                    <a:schemeClr val="dk1"/>
                  </a:solidFill>
                  <a:latin typeface="Arial"/>
                  <a:ea typeface="Arial"/>
                  <a:cs typeface="Arial"/>
                  <a:sym typeface="Arial"/>
                </a:rPr>
                <a:t>Problem-focused coping strategies; emotion-focused coping; &amp; perceived control - greater perceived control improves mental and physical health</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7"/>
          <p:cNvSpPr/>
          <p:nvPr/>
        </p:nvSpPr>
        <p:spPr>
          <a:xfrm rot="-5400000">
            <a:off x="800100" y="1491343"/>
            <a:ext cx="3333749" cy="3499103"/>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9" name="Google Shape;159;p7"/>
          <p:cNvSpPr txBox="1"/>
          <p:nvPr/>
        </p:nvSpPr>
        <p:spPr>
          <a:xfrm>
            <a:off x="1028700" y="1967266"/>
            <a:ext cx="2628900" cy="254725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600"/>
              </a:spcAft>
              <a:buClr>
                <a:srgbClr val="000000"/>
              </a:buClr>
              <a:buSzPts val="3600"/>
              <a:buFont typeface="Arial"/>
              <a:buNone/>
            </a:pPr>
            <a:r>
              <a:rPr b="0" i="0" lang="en-US" sz="3600" u="none" cap="none" strike="noStrike">
                <a:solidFill>
                  <a:srgbClr val="FFFFFF"/>
                </a:solidFill>
                <a:latin typeface="Play"/>
                <a:ea typeface="Play"/>
                <a:cs typeface="Play"/>
                <a:sym typeface="Play"/>
              </a:rPr>
              <a:t>Stages of Change</a:t>
            </a:r>
            <a:endParaRPr b="0" i="0" sz="3600" u="none" cap="none" strike="noStrike">
              <a:solidFill>
                <a:srgbClr val="FFFFFF"/>
              </a:solidFill>
              <a:latin typeface="Play"/>
              <a:ea typeface="Play"/>
              <a:cs typeface="Play"/>
              <a:sym typeface="Play"/>
            </a:endParaRPr>
          </a:p>
        </p:txBody>
      </p:sp>
      <p:pic>
        <p:nvPicPr>
          <p:cNvPr descr="A black background with blue arrows and red text&#10;&#10;AI-generated content may be incorrect." id="160" name="Google Shape;160;p7"/>
          <p:cNvPicPr preferRelativeResize="0"/>
          <p:nvPr/>
        </p:nvPicPr>
        <p:blipFill rotWithShape="1">
          <a:blip r:embed="rId3">
            <a:alphaModFix/>
          </a:blip>
          <a:srcRect b="0" l="0" r="0" t="0"/>
          <a:stretch/>
        </p:blipFill>
        <p:spPr>
          <a:xfrm>
            <a:off x="4777316" y="1071542"/>
            <a:ext cx="6780700" cy="47125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761800" y="762001"/>
            <a:ext cx="5334197" cy="17082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000"/>
              <a:t>Stages of Change Activity</a:t>
            </a:r>
            <a:endParaRPr/>
          </a:p>
        </p:txBody>
      </p:sp>
      <p:sp>
        <p:nvSpPr>
          <p:cNvPr id="166" name="Google Shape;166;p8"/>
          <p:cNvSpPr txBox="1"/>
          <p:nvPr>
            <p:ph idx="1" type="body"/>
          </p:nvPr>
        </p:nvSpPr>
        <p:spPr>
          <a:xfrm>
            <a:off x="761800" y="2470244"/>
            <a:ext cx="6461960" cy="3769835"/>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sz="1700"/>
          </a:p>
          <a:p>
            <a:pPr indent="-215317" lvl="0" marL="228600" rtl="0" algn="l">
              <a:lnSpc>
                <a:spcPct val="90000"/>
              </a:lnSpc>
              <a:spcBef>
                <a:spcPts val="1000"/>
              </a:spcBef>
              <a:spcAft>
                <a:spcPts val="0"/>
              </a:spcAft>
              <a:buClr>
                <a:schemeClr val="dk1"/>
              </a:buClr>
              <a:buSzPct val="164704"/>
              <a:buChar char="•"/>
            </a:pPr>
            <a:r>
              <a:rPr lang="en-US" sz="1700"/>
              <a:t>Wheel of Life Activity:</a:t>
            </a:r>
            <a:endParaRPr/>
          </a:p>
          <a:p>
            <a:pPr indent="-228644" lvl="1" marL="685800" rtl="0" algn="l">
              <a:lnSpc>
                <a:spcPct val="90000"/>
              </a:lnSpc>
              <a:spcBef>
                <a:spcPts val="500"/>
              </a:spcBef>
              <a:spcAft>
                <a:spcPts val="0"/>
              </a:spcAft>
              <a:buClr>
                <a:schemeClr val="dk1"/>
              </a:buClr>
              <a:buSzPct val="141176"/>
              <a:buChar char="•"/>
            </a:pPr>
            <a:r>
              <a:rPr lang="en-US" sz="1700"/>
              <a:t>Which stage of change, overall, are you in?</a:t>
            </a:r>
            <a:endParaRPr/>
          </a:p>
          <a:p>
            <a:pPr indent="-228644" lvl="1" marL="685800" rtl="0" algn="l">
              <a:lnSpc>
                <a:spcPct val="90000"/>
              </a:lnSpc>
              <a:spcBef>
                <a:spcPts val="500"/>
              </a:spcBef>
              <a:spcAft>
                <a:spcPts val="0"/>
              </a:spcAft>
              <a:buClr>
                <a:schemeClr val="dk1"/>
              </a:buClr>
              <a:buSzPct val="141176"/>
              <a:buChar char="•"/>
            </a:pPr>
            <a:r>
              <a:rPr lang="en-US" sz="1700"/>
              <a:t>Which state of change are you in for each domain?</a:t>
            </a:r>
            <a:endParaRPr/>
          </a:p>
          <a:p>
            <a:pPr indent="-228637" lvl="2" marL="1143000" rtl="0" algn="l">
              <a:lnSpc>
                <a:spcPct val="90000"/>
              </a:lnSpc>
              <a:spcBef>
                <a:spcPts val="500"/>
              </a:spcBef>
              <a:spcAft>
                <a:spcPts val="0"/>
              </a:spcAft>
              <a:buClr>
                <a:schemeClr val="dk1"/>
              </a:buClr>
              <a:buSzPct val="117647"/>
              <a:buChar char="•"/>
            </a:pPr>
            <a:r>
              <a:rPr lang="en-US" sz="1700"/>
              <a:t>Biological/Physical Health</a:t>
            </a:r>
            <a:endParaRPr/>
          </a:p>
          <a:p>
            <a:pPr indent="-228637" lvl="2" marL="1143000" rtl="0" algn="l">
              <a:lnSpc>
                <a:spcPct val="90000"/>
              </a:lnSpc>
              <a:spcBef>
                <a:spcPts val="500"/>
              </a:spcBef>
              <a:spcAft>
                <a:spcPts val="0"/>
              </a:spcAft>
              <a:buClr>
                <a:schemeClr val="dk1"/>
              </a:buClr>
              <a:buSzPct val="117647"/>
              <a:buChar char="•"/>
            </a:pPr>
            <a:r>
              <a:rPr lang="en-US" sz="1700"/>
              <a:t>Psychological/Emotional Health</a:t>
            </a:r>
            <a:endParaRPr/>
          </a:p>
          <a:p>
            <a:pPr indent="-228637" lvl="2" marL="1143000" rtl="0" algn="l">
              <a:lnSpc>
                <a:spcPct val="90000"/>
              </a:lnSpc>
              <a:spcBef>
                <a:spcPts val="500"/>
              </a:spcBef>
              <a:spcAft>
                <a:spcPts val="0"/>
              </a:spcAft>
              <a:buClr>
                <a:schemeClr val="dk1"/>
              </a:buClr>
              <a:buSzPct val="117647"/>
              <a:buChar char="•"/>
            </a:pPr>
            <a:r>
              <a:rPr lang="en-US" sz="1700"/>
              <a:t>Social/Connectivity Health</a:t>
            </a:r>
            <a:endParaRPr/>
          </a:p>
          <a:p>
            <a:pPr indent="-228637" lvl="2" marL="1143000" rtl="0" algn="l">
              <a:lnSpc>
                <a:spcPct val="90000"/>
              </a:lnSpc>
              <a:spcBef>
                <a:spcPts val="500"/>
              </a:spcBef>
              <a:spcAft>
                <a:spcPts val="0"/>
              </a:spcAft>
              <a:buClr>
                <a:schemeClr val="dk1"/>
              </a:buClr>
              <a:buSzPct val="117647"/>
              <a:buChar char="•"/>
            </a:pPr>
            <a:r>
              <a:rPr lang="en-US" sz="1700"/>
              <a:t>Financial Health</a:t>
            </a:r>
            <a:endParaRPr/>
          </a:p>
          <a:p>
            <a:pPr indent="-228644" lvl="1" marL="685800" rtl="0" algn="l">
              <a:lnSpc>
                <a:spcPct val="90000"/>
              </a:lnSpc>
              <a:spcBef>
                <a:spcPts val="500"/>
              </a:spcBef>
              <a:spcAft>
                <a:spcPts val="0"/>
              </a:spcAft>
              <a:buClr>
                <a:schemeClr val="dk1"/>
              </a:buClr>
              <a:buSzPct val="141176"/>
              <a:buChar char="•"/>
            </a:pPr>
            <a:r>
              <a:rPr lang="en-US" sz="1700"/>
              <a:t>Rank which area you are the strongest in now.</a:t>
            </a:r>
            <a:endParaRPr/>
          </a:p>
          <a:p>
            <a:pPr indent="-228644" lvl="1" marL="685800" rtl="0" algn="l">
              <a:lnSpc>
                <a:spcPct val="90000"/>
              </a:lnSpc>
              <a:spcBef>
                <a:spcPts val="500"/>
              </a:spcBef>
              <a:spcAft>
                <a:spcPts val="0"/>
              </a:spcAft>
              <a:buClr>
                <a:schemeClr val="dk1"/>
              </a:buClr>
              <a:buSzPct val="141176"/>
              <a:buChar char="•"/>
            </a:pPr>
            <a:r>
              <a:rPr lang="en-US" sz="1700"/>
              <a:t>Rank which area you are the weakness in now.</a:t>
            </a:r>
            <a:endParaRPr/>
          </a:p>
          <a:p>
            <a:pPr indent="-228644" lvl="1" marL="685800" rtl="0" algn="l">
              <a:lnSpc>
                <a:spcPct val="90000"/>
              </a:lnSpc>
              <a:spcBef>
                <a:spcPts val="500"/>
              </a:spcBef>
              <a:spcAft>
                <a:spcPts val="0"/>
              </a:spcAft>
              <a:buClr>
                <a:schemeClr val="dk1"/>
              </a:buClr>
              <a:buSzPct val="141176"/>
              <a:buChar char="•"/>
            </a:pPr>
            <a:r>
              <a:rPr lang="en-US" sz="1700"/>
              <a:t>(1</a:t>
            </a:r>
            <a:r>
              <a:rPr baseline="30000" lang="en-US" sz="1700"/>
              <a:t>st</a:t>
            </a:r>
            <a:r>
              <a:rPr lang="en-US" sz="1700"/>
              <a:t>, 2</a:t>
            </a:r>
            <a:r>
              <a:rPr baseline="30000" lang="en-US" sz="1700"/>
              <a:t>nd</a:t>
            </a:r>
            <a:r>
              <a:rPr lang="en-US" sz="1700"/>
              <a:t>, 3</a:t>
            </a:r>
            <a:r>
              <a:rPr baseline="30000" lang="en-US" sz="1700"/>
              <a:t>rd</a:t>
            </a:r>
            <a:r>
              <a:rPr lang="en-US" sz="1700"/>
              <a:t>, 4</a:t>
            </a:r>
            <a:r>
              <a:rPr baseline="30000" lang="en-US" sz="1700"/>
              <a:t>th</a:t>
            </a:r>
            <a:r>
              <a:rPr lang="en-US" sz="1700"/>
              <a:t> etc.) </a:t>
            </a:r>
            <a:endParaRPr/>
          </a:p>
          <a:p>
            <a:pPr indent="-215317" lvl="0" marL="228600" rtl="0" algn="l">
              <a:lnSpc>
                <a:spcPct val="90000"/>
              </a:lnSpc>
              <a:spcBef>
                <a:spcPts val="1000"/>
              </a:spcBef>
              <a:spcAft>
                <a:spcPts val="0"/>
              </a:spcAft>
              <a:buClr>
                <a:schemeClr val="dk1"/>
              </a:buClr>
              <a:buSzPct val="164704"/>
              <a:buChar char="•"/>
            </a:pPr>
            <a:r>
              <a:rPr lang="en-US" sz="1700"/>
              <a:t>What does your current “wheel of life” circle look like?</a:t>
            </a:r>
            <a:endParaRPr/>
          </a:p>
        </p:txBody>
      </p:sp>
      <p:pic>
        <p:nvPicPr>
          <p:cNvPr descr="Colourful carved figures of humans" id="167" name="Google Shape;167;p8"/>
          <p:cNvPicPr preferRelativeResize="0"/>
          <p:nvPr/>
        </p:nvPicPr>
        <p:blipFill rotWithShape="1">
          <a:blip r:embed="rId3">
            <a:alphaModFix/>
          </a:blip>
          <a:srcRect b="-1" l="22451" r="22217" t="0"/>
          <a:stretch/>
        </p:blipFill>
        <p:spPr>
          <a:xfrm>
            <a:off x="7559039" y="-10886"/>
            <a:ext cx="4632961" cy="6868886"/>
          </a:xfrm>
          <a:prstGeom prst="rect">
            <a:avLst/>
          </a:prstGeom>
          <a:noFill/>
          <a:ln>
            <a:noFill/>
          </a:ln>
          <a:effectLst>
            <a:outerShdw blurRad="127000" sx="99000" rotWithShape="0" algn="r" dir="10800000" dist="50800" sy="990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2025-03-25T15:26:02Z</dcterms:created>
  <dc:creator>Lorin Williams</dc:creator>
</cp:coreProperties>
</file>