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70" r:id="rId7"/>
    <p:sldId id="274" r:id="rId8"/>
    <p:sldId id="261" r:id="rId9"/>
    <p:sldId id="262" r:id="rId10"/>
    <p:sldId id="263" r:id="rId11"/>
    <p:sldId id="264" r:id="rId12"/>
    <p:sldId id="266" r:id="rId13"/>
    <p:sldId id="267" r:id="rId14"/>
    <p:sldId id="268" r:id="rId15"/>
    <p:sldId id="269" r:id="rId16"/>
    <p:sldId id="272" r:id="rId17"/>
    <p:sldId id="273" r:id="rId18"/>
    <p:sldId id="265" r:id="rId19"/>
    <p:sldId id="271" r:id="rId20"/>
    <p:sldId id="275" r:id="rId21"/>
    <p:sldId id="27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70102" autoAdjust="0"/>
  </p:normalViewPr>
  <p:slideViewPr>
    <p:cSldViewPr snapToGrid="0">
      <p:cViewPr varScale="1">
        <p:scale>
          <a:sx n="100" d="100"/>
          <a:sy n="100" d="100"/>
        </p:scale>
        <p:origin x="2544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4A37CE-2B04-4C93-8D16-00ECA1A78491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4D50C9-DC81-46B4-9101-82239604F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920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4D50C9-DC81-46B4-9101-82239604FA9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6332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Web visitors might rely on heading for Navigation Purposes. Headings should help screen reader users scan the page. headings should follow a true hierarchy, not just appear in order. Might need content rewrite to achieve such structure, especially for pages without headings and are lengthy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Example: https://www.mvcc.edu/academics/health-sciences/nursing/index.php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4D50C9-DC81-46B4-9101-82239604FA9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352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Examples: https://mvcc.edu/business-office/tuition-and-fees.php vs. https://mvcc.edu/housing/costs.php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4D50C9-DC81-46B4-9101-82239604FA9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4882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4D50C9-DC81-46B4-9101-82239604FA9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6555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4D50C9-DC81-46B4-9101-82239604FA9F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885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08D9F-90D9-433F-B5B7-B051C1190A59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9AD28-BAE8-4AE3-919B-2875785A5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963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08D9F-90D9-433F-B5B7-B051C1190A59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9AD28-BAE8-4AE3-919B-2875785A5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399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08D9F-90D9-433F-B5B7-B051C1190A59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9AD28-BAE8-4AE3-919B-2875785A5AF3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327045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08D9F-90D9-433F-B5B7-B051C1190A59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9AD28-BAE8-4AE3-919B-2875785A5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317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08D9F-90D9-433F-B5B7-B051C1190A59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9AD28-BAE8-4AE3-919B-2875785A5AF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214167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08D9F-90D9-433F-B5B7-B051C1190A59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9AD28-BAE8-4AE3-919B-2875785A5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657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08D9F-90D9-433F-B5B7-B051C1190A59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9AD28-BAE8-4AE3-919B-2875785A5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9754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08D9F-90D9-433F-B5B7-B051C1190A59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9AD28-BAE8-4AE3-919B-2875785A5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761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08D9F-90D9-433F-B5B7-B051C1190A59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9AD28-BAE8-4AE3-919B-2875785A5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25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08D9F-90D9-433F-B5B7-B051C1190A59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9AD28-BAE8-4AE3-919B-2875785A5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400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08D9F-90D9-433F-B5B7-B051C1190A59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9AD28-BAE8-4AE3-919B-2875785A5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986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08D9F-90D9-433F-B5B7-B051C1190A59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9AD28-BAE8-4AE3-919B-2875785A5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472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08D9F-90D9-433F-B5B7-B051C1190A59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9AD28-BAE8-4AE3-919B-2875785A5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929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08D9F-90D9-433F-B5B7-B051C1190A59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9AD28-BAE8-4AE3-919B-2875785A5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535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08D9F-90D9-433F-B5B7-B051C1190A59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9AD28-BAE8-4AE3-919B-2875785A5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310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08D9F-90D9-433F-B5B7-B051C1190A59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9AD28-BAE8-4AE3-919B-2875785A5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918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508D9F-90D9-433F-B5B7-B051C1190A59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2A9AD28-BAE8-4AE3-919B-2875785A5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584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vcc.edu/web-accessibility/report-ada-issue.docx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vcc.edu/web-accessibility/guide/workshop.pptx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mvcc.edu/web-accessibility/guide" TargetMode="External"/><Relationship Id="rId4" Type="http://schemas.openxmlformats.org/officeDocument/2006/relationships/hyperlink" Target="https://mvcc.edu/web-accessibility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hromewebstore.google.com/detail/heading-tag-markup/keeiendlnmbddkjjhnbegaaheohkfhoj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hromewebstore.google.com/detail/highlight-html-headings/cmbjlcbcbfemfndhhdjkmfancbcdfigj" TargetMode="External"/><Relationship Id="rId4" Type="http://schemas.openxmlformats.org/officeDocument/2006/relationships/hyperlink" Target="https://chromewebstore.google.com/detail/headingsmap/flbjommegcjonpdmenkdiocclhjacmbi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chromewebstore.google.com/detail/image-alt-text-viewer/nhmihbneenlkbjjpbimhegikadfleccd?utm_source=chatgpt.com&amp;pli=1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E2414-7F9C-2B1D-B224-7B6E17BF5E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Departmental website ADA Review for Title II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C674F7-2394-67C7-E6A0-D7F624D3D6D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For CMS Users and Reviewers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E62D7C6B-6CEA-9FBD-7E0C-DBD6F17A47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05312" y="4825120"/>
            <a:ext cx="2481263" cy="645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3387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89C30-5301-D192-B66F-241B3C39A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861EC-6A88-E434-BF2F-5C9AA44DD3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24001"/>
            <a:ext cx="8596668" cy="4517362"/>
          </a:xfrm>
        </p:spPr>
        <p:txBody>
          <a:bodyPr/>
          <a:lstStyle/>
          <a:p>
            <a:pPr lvl="0"/>
            <a:r>
              <a:rPr lang="en-US" dirty="0"/>
              <a:t>Use tables only for real data</a:t>
            </a:r>
          </a:p>
          <a:p>
            <a:pPr lvl="0"/>
            <a:r>
              <a:rPr lang="en-US" dirty="0"/>
              <a:t>Do not use tables just to control layout or spacing</a:t>
            </a:r>
          </a:p>
          <a:p>
            <a:pPr lvl="0"/>
            <a:r>
              <a:rPr lang="en-US" dirty="0"/>
              <a:t>Make sure the table has clear row and column headings</a:t>
            </a:r>
          </a:p>
          <a:p>
            <a:pPr lvl="0"/>
            <a:r>
              <a:rPr lang="en-US" dirty="0"/>
              <a:t>Keep the table simple and easy to follow</a:t>
            </a:r>
          </a:p>
          <a:p>
            <a:pPr lvl="0"/>
            <a:r>
              <a:rPr lang="en-US" dirty="0"/>
              <a:t>Avoid merged cells when possible</a:t>
            </a:r>
          </a:p>
          <a:p>
            <a:pPr lvl="0"/>
            <a:r>
              <a:rPr lang="en-US" dirty="0"/>
              <a:t>Every data cell should make sense with its heading</a:t>
            </a:r>
          </a:p>
          <a:p>
            <a:pPr lvl="0"/>
            <a:r>
              <a:rPr lang="en-US" dirty="0"/>
              <a:t>If the table is too complex, consider breaking it into simpler tables</a:t>
            </a:r>
          </a:p>
          <a:p>
            <a:pPr lvl="0"/>
            <a:r>
              <a:rPr lang="en-US" dirty="0"/>
              <a:t>If a table is hard to understand visually, it will likely be hard to understand accessibly too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2605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78FD3-519C-048B-6B6F-71294D5A2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Examples: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FC2B88C-192C-392F-774D-9D08E1BC6A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2039" y="2814552"/>
            <a:ext cx="8487960" cy="1228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6445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0A526-AE00-6FDB-696B-62BCE4AC5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1B705-6713-5C89-72F9-21CD2B7C4B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Use tables only for real data</a:t>
            </a:r>
          </a:p>
          <a:p>
            <a:pPr lvl="0"/>
            <a:r>
              <a:rPr lang="en-US" dirty="0"/>
              <a:t>Do not use tables just to control layout or spacing</a:t>
            </a:r>
          </a:p>
          <a:p>
            <a:pPr lvl="0"/>
            <a:r>
              <a:rPr lang="en-US" dirty="0"/>
              <a:t>Make sure the table has clear row and column headings</a:t>
            </a:r>
          </a:p>
          <a:p>
            <a:pPr lvl="0"/>
            <a:r>
              <a:rPr lang="en-US" dirty="0"/>
              <a:t>Keep the table simple and easy to follow</a:t>
            </a:r>
          </a:p>
          <a:p>
            <a:pPr lvl="0"/>
            <a:r>
              <a:rPr lang="en-US" dirty="0"/>
              <a:t>Avoid merged cells when possible</a:t>
            </a:r>
          </a:p>
          <a:p>
            <a:pPr lvl="0"/>
            <a:r>
              <a:rPr lang="en-US" dirty="0"/>
              <a:t>Every data cell should make sense with its heading</a:t>
            </a:r>
          </a:p>
          <a:p>
            <a:pPr lvl="0"/>
            <a:r>
              <a:rPr lang="en-US" dirty="0"/>
              <a:t>If the table is too complex, consider breaking it into simpler tables</a:t>
            </a:r>
          </a:p>
          <a:p>
            <a:pPr lvl="0"/>
            <a:r>
              <a:rPr lang="en-US" dirty="0"/>
              <a:t>If a table is hard to understand visually, it will likely be hard to understand accessibly too</a:t>
            </a:r>
          </a:p>
        </p:txBody>
      </p:sp>
    </p:spTree>
    <p:extLst>
      <p:ext uri="{BB962C8B-B14F-4D97-AF65-F5344CB8AC3E}">
        <p14:creationId xmlns:p14="http://schemas.microsoft.com/office/powerpoint/2010/main" val="20337783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E21F1-1082-5C0E-DC48-B5A8582BF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PDFs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250ED-6D11-5B13-7958-899F076384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52939"/>
            <a:ext cx="8596668" cy="468842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An accessible PDF is a PDF that is structured so all users, including screen reader and keyboard users, can understand and navigate it.</a:t>
            </a:r>
          </a:p>
          <a:p>
            <a:r>
              <a:rPr lang="en-US" dirty="0"/>
              <a:t>Reviewers should flag PDFs that are:</a:t>
            </a:r>
          </a:p>
          <a:p>
            <a:pPr lvl="0"/>
            <a:r>
              <a:rPr lang="en-US" dirty="0"/>
              <a:t>scanned</a:t>
            </a:r>
          </a:p>
          <a:p>
            <a:pPr lvl="0"/>
            <a:r>
              <a:rPr lang="en-US" dirty="0"/>
              <a:t>hard to read</a:t>
            </a:r>
          </a:p>
          <a:p>
            <a:pPr lvl="0"/>
            <a:r>
              <a:rPr lang="en-US" dirty="0"/>
              <a:t>poorly structured</a:t>
            </a:r>
          </a:p>
          <a:p>
            <a:pPr lvl="0"/>
            <a:r>
              <a:rPr lang="en-US" dirty="0"/>
              <a:t>image-based</a:t>
            </a:r>
          </a:p>
          <a:p>
            <a:pPr lvl="0"/>
            <a:r>
              <a:rPr lang="en-US" dirty="0"/>
              <a:t>long forms</a:t>
            </a:r>
          </a:p>
          <a:p>
            <a:pPr lvl="0"/>
            <a:r>
              <a:rPr lang="en-US" dirty="0"/>
              <a:t>full of tables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34385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548F2-9367-1FFB-0C1C-308C035F7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Exporting from Word to PDF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D59AD7-CBDB-1250-D4F1-A5A465777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80931"/>
            <a:ext cx="7496282" cy="46604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Use one main Heading 1 for the PDF document title, even if the PDF has multiple pages; new pages do not usually mean new H1 headings. </a:t>
            </a:r>
          </a:p>
          <a:p>
            <a:pPr marL="0" indent="0">
              <a:buNone/>
            </a:pPr>
            <a:r>
              <a:rPr lang="en-US" dirty="0"/>
              <a:t>When creating the word documents that will be exported to the web:</a:t>
            </a:r>
          </a:p>
          <a:p>
            <a:pPr lvl="0"/>
            <a:r>
              <a:rPr lang="en-US" dirty="0"/>
              <a:t>Use built-in heading styles, modify style as needed</a:t>
            </a:r>
          </a:p>
          <a:p>
            <a:pPr lvl="0"/>
            <a:r>
              <a:rPr lang="en-US" dirty="0"/>
              <a:t>Use real lists and simple tables</a:t>
            </a:r>
          </a:p>
          <a:p>
            <a:pPr lvl="0"/>
            <a:r>
              <a:rPr lang="en-US" dirty="0"/>
              <a:t>Add meaningful alt text to images</a:t>
            </a:r>
          </a:p>
          <a:p>
            <a:pPr lvl="0"/>
            <a:r>
              <a:rPr lang="en-US" dirty="0"/>
              <a:t>Use descriptive link text</a:t>
            </a:r>
          </a:p>
          <a:p>
            <a:pPr lvl="0"/>
            <a:r>
              <a:rPr lang="en-US" dirty="0"/>
              <a:t>Keep reading order clear and simple</a:t>
            </a:r>
          </a:p>
          <a:p>
            <a:pPr lvl="0"/>
            <a:r>
              <a:rPr lang="en-US" dirty="0"/>
              <a:t>Avoid text embedded in images</a:t>
            </a:r>
          </a:p>
          <a:p>
            <a:pPr lvl="0"/>
            <a:r>
              <a:rPr lang="en-US" dirty="0"/>
              <a:t>Do not use Text Box</a:t>
            </a:r>
          </a:p>
          <a:p>
            <a:pPr lvl="0"/>
            <a:r>
              <a:rPr lang="en-US" dirty="0"/>
              <a:t>Run Word’s Accessibility Checker before exporting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1456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C4D6D-E481-609B-BA4B-4B26569E3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Exporting to a PDF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1D130F-BB3C-BAD1-B39D-BDECDE3EAF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5518193" cy="3880773"/>
          </a:xfrm>
        </p:spPr>
        <p:txBody>
          <a:bodyPr/>
          <a:lstStyle/>
          <a:p>
            <a:r>
              <a:rPr lang="en-US" dirty="0"/>
              <a:t>Use File &gt; Export &gt; Create PDF/XPS Document</a:t>
            </a:r>
          </a:p>
          <a:p>
            <a:r>
              <a:rPr lang="en-US" dirty="0"/>
              <a:t>Under Options &gt; Make sure </a:t>
            </a:r>
            <a:r>
              <a:rPr lang="en-US" b="1" dirty="0"/>
              <a:t>Document structure tags for accessibility </a:t>
            </a:r>
            <a:r>
              <a:rPr lang="en-US" dirty="0"/>
              <a:t>is checked</a:t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1C6BE18-0555-5811-E0DC-B97BD26795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8595" y="1514812"/>
            <a:ext cx="5007429" cy="4817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147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0D05D-16FE-D071-EA0F-B27ED0F4A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Captions for videos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90A432-4C9C-7AA8-4AAD-6B10A931FE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Videos with speech should have accurate captions</a:t>
            </a:r>
          </a:p>
          <a:p>
            <a:pPr lvl="0"/>
            <a:r>
              <a:rPr lang="en-US" dirty="0"/>
              <a:t>Captions should include important spoken content</a:t>
            </a:r>
          </a:p>
          <a:p>
            <a:pPr lvl="0"/>
            <a:r>
              <a:rPr lang="en-US" dirty="0"/>
              <a:t>Auto-captions should be reviewed for accuracy</a:t>
            </a:r>
          </a:p>
          <a:p>
            <a:pPr lvl="0"/>
            <a:r>
              <a:rPr lang="en-US" dirty="0"/>
              <a:t>Do not rely on audio alone to deliver important information</a:t>
            </a:r>
          </a:p>
          <a:p>
            <a:pPr lvl="0"/>
            <a:r>
              <a:rPr lang="en-US" dirty="0"/>
              <a:t>If a video has no sound, make sure important visual information is explained nearby</a:t>
            </a:r>
          </a:p>
        </p:txBody>
      </p:sp>
    </p:spTree>
    <p:extLst>
      <p:ext uri="{BB962C8B-B14F-4D97-AF65-F5344CB8AC3E}">
        <p14:creationId xmlns:p14="http://schemas.microsoft.com/office/powerpoint/2010/main" val="41830488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CDBC9-AEC5-A237-1626-E4F185625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Embedding Video on a Webpage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CA6108-4C0E-D79C-F9FB-A7EED44846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Make sure the video has accurate captions</a:t>
            </a:r>
          </a:p>
          <a:p>
            <a:pPr lvl="0"/>
            <a:r>
              <a:rPr lang="en-US" dirty="0"/>
              <a:t>Make sure the video embed has a clear title or context on the page</a:t>
            </a:r>
          </a:p>
          <a:p>
            <a:pPr lvl="1"/>
            <a:r>
              <a:rPr lang="en-US" dirty="0"/>
              <a:t>A clear heading or descriptive text above the YouTube embed can serve as the video’s title/context </a:t>
            </a:r>
          </a:p>
          <a:p>
            <a:pPr lvl="0"/>
            <a:r>
              <a:rPr lang="en-US" dirty="0"/>
              <a:t>Do not rely on the video alone to provide critical information</a:t>
            </a:r>
          </a:p>
          <a:p>
            <a:pPr lvl="0"/>
            <a:r>
              <a:rPr lang="en-US" dirty="0"/>
              <a:t>Check that the video still works well on mobile and smaller screens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02514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1142A0-0728-FFDF-D076-ED10F27CF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Few More Points for Editors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0377D4-961A-E7A2-EB36-D0A20CD32E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Before copying and pasting text from MS Office, enable “Paste as text” on the CMS Text Editor</a:t>
            </a:r>
            <a:br>
              <a:rPr lang="en-US" dirty="0"/>
            </a:b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2177DFD-9A63-9D89-8B51-EFB5685E03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137" y="2843809"/>
            <a:ext cx="8051140" cy="2482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7504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D7411-B968-5EEA-182B-99196C57C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Points for Editors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4C8573-CA46-3F7A-2A4C-1A4AD71FB2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6223263" cy="3880773"/>
          </a:xfrm>
        </p:spPr>
        <p:txBody>
          <a:bodyPr/>
          <a:lstStyle/>
          <a:p>
            <a:r>
              <a:rPr lang="en-US" dirty="0"/>
              <a:t>Using CMS Snippets like Accordions (For example: FAQs or Steps), the button text is tagged as H3 and can’t be changed. So adjust your content to work with them accordingly.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07BEFA2-BB9F-858E-15F4-85D48CF096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0597" y="1930400"/>
            <a:ext cx="4614069" cy="3821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635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1C7CD-947C-BD78-68BA-307650A89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9C7C12-11AE-C3DD-915A-F079906AF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47801"/>
            <a:ext cx="8596668" cy="4593562"/>
          </a:xfrm>
        </p:spPr>
        <p:txBody>
          <a:bodyPr/>
          <a:lstStyle/>
          <a:p>
            <a:r>
              <a:rPr lang="en-US" dirty="0"/>
              <a:t>What am I responsible for?</a:t>
            </a:r>
          </a:p>
          <a:p>
            <a:r>
              <a:rPr lang="en-US" dirty="0"/>
              <a:t>What should I be reviewing?</a:t>
            </a:r>
          </a:p>
          <a:p>
            <a:r>
              <a:rPr lang="en-US" dirty="0"/>
              <a:t>Web Accessibility Highlights </a:t>
            </a:r>
          </a:p>
          <a:p>
            <a:r>
              <a:rPr lang="en-US" dirty="0"/>
              <a:t>PDF Documents</a:t>
            </a:r>
          </a:p>
          <a:p>
            <a:r>
              <a:rPr lang="en-US" dirty="0"/>
              <a:t>How to Report Issues</a:t>
            </a:r>
          </a:p>
          <a:p>
            <a:r>
              <a:rPr lang="en-US" dirty="0"/>
              <a:t>Resources and Further Reading</a:t>
            </a:r>
          </a:p>
        </p:txBody>
      </p:sp>
    </p:spTree>
    <p:extLst>
      <p:ext uri="{BB962C8B-B14F-4D97-AF65-F5344CB8AC3E}">
        <p14:creationId xmlns:p14="http://schemas.microsoft.com/office/powerpoint/2010/main" val="11829428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9D3C3-0AEE-3F53-7EAC-07DE2975F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Report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EA6EAF-2A9B-22CD-7FF7-B382DA5BBC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Submit </a:t>
            </a:r>
            <a:r>
              <a:rPr lang="en-US" dirty="0">
                <a:hlinkClick r:id="rId2"/>
              </a:rPr>
              <a:t>Reporting ADA Issues </a:t>
            </a:r>
            <a:r>
              <a:rPr lang="en-US" dirty="0"/>
              <a:t>document if you are not an editor</a:t>
            </a:r>
          </a:p>
          <a:p>
            <a:r>
              <a:rPr lang="en-US" dirty="0"/>
              <a:t>Ask your editor to make the changes</a:t>
            </a:r>
          </a:p>
          <a:p>
            <a:r>
              <a:rPr lang="en-US" dirty="0"/>
              <a:t>Inform other offices when you notice issues outside of your area</a:t>
            </a:r>
          </a:p>
          <a:p>
            <a:r>
              <a:rPr lang="en-US" dirty="0"/>
              <a:t>If you notice something that needs archiving, </a:t>
            </a:r>
            <a:r>
              <a:rPr lang="en-US"/>
              <a:t>contact Marketing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6535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9FCB9-F576-318E-6730-AAA3789FD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 and Further Reading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D5C2DB-1E2A-6D40-3D9C-7032468F2A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Today’s Presentation</a:t>
            </a:r>
            <a:endParaRPr lang="en-US" dirty="0"/>
          </a:p>
          <a:p>
            <a:r>
              <a:rPr lang="en-US" u="sng" dirty="0">
                <a:hlinkClick r:id="rId4"/>
              </a:rPr>
              <a:t>Web </a:t>
            </a:r>
            <a:r>
              <a:rPr lang="en-US" u="sng" dirty="0" err="1">
                <a:hlinkClick r:id="rId4"/>
              </a:rPr>
              <a:t>Accessibilty</a:t>
            </a:r>
            <a:r>
              <a:rPr lang="en-US" u="sng" dirty="0">
                <a:hlinkClick r:id="rId4"/>
              </a:rPr>
              <a:t> https://mvcc.edu/web-accessibility</a:t>
            </a:r>
            <a:endParaRPr lang="en-US" dirty="0"/>
          </a:p>
          <a:p>
            <a:r>
              <a:rPr lang="en-US" u="sng" dirty="0">
                <a:hlinkClick r:id="rId5"/>
              </a:rPr>
              <a:t>Web </a:t>
            </a:r>
            <a:r>
              <a:rPr lang="en-US" u="sng" dirty="0" err="1">
                <a:hlinkClick r:id="rId5"/>
              </a:rPr>
              <a:t>Accessibilty</a:t>
            </a:r>
            <a:r>
              <a:rPr lang="en-US" u="sng" dirty="0">
                <a:hlinkClick r:id="rId5"/>
              </a:rPr>
              <a:t> Quick Guide https://mvcc.edu/web-accessibility/guide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7606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70464-CDA2-5B78-C98C-B280B87B9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am I responsible for: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DEB9ED-DC62-FB9E-7ACE-BD74A88011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Your department/school/office’s website or Managing Sections (for CMS Users)</a:t>
            </a:r>
          </a:p>
          <a:p>
            <a:pPr lvl="0"/>
            <a:r>
              <a:rPr lang="en-US" dirty="0"/>
              <a:t>Try multiple Google searches</a:t>
            </a:r>
          </a:p>
          <a:p>
            <a:pPr lvl="0"/>
            <a:r>
              <a:rPr lang="en-US" dirty="0"/>
              <a:t>The Compliant Office might be able to assist you on coming with the review list</a:t>
            </a:r>
          </a:p>
        </p:txBody>
      </p:sp>
    </p:spTree>
    <p:extLst>
      <p:ext uri="{BB962C8B-B14F-4D97-AF65-F5344CB8AC3E}">
        <p14:creationId xmlns:p14="http://schemas.microsoft.com/office/powerpoint/2010/main" val="1250397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94974-5927-957D-E26B-6506A53CF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should I be reviewing: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9F452B-3164-D262-02A5-85C7C8FFED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Main Content Region</a:t>
            </a:r>
          </a:p>
          <a:p>
            <a:pPr lvl="0"/>
            <a:r>
              <a:rPr lang="en-US" dirty="0"/>
              <a:t>Left Side Navigation</a:t>
            </a:r>
          </a:p>
          <a:p>
            <a:pPr lvl="0"/>
            <a:r>
              <a:rPr lang="en-US" dirty="0"/>
              <a:t>PDF/ Downloadable Documents</a:t>
            </a:r>
          </a:p>
          <a:p>
            <a:pPr lvl="0"/>
            <a:endParaRPr lang="en-US" dirty="0"/>
          </a:p>
          <a:p>
            <a:pPr marL="0" lvl="0" indent="0">
              <a:buNone/>
            </a:pPr>
            <a:r>
              <a:rPr lang="en-US" dirty="0"/>
              <a:t>What is not in the Main Content Region?</a:t>
            </a:r>
          </a:p>
          <a:p>
            <a:r>
              <a:rPr lang="en-US" dirty="0"/>
              <a:t>Site Header and Footer</a:t>
            </a:r>
          </a:p>
          <a:p>
            <a:pPr lvl="1"/>
            <a:r>
              <a:rPr lang="en-US" dirty="0"/>
              <a:t>Main Content region starts below the gradient green bar with Heading 1</a:t>
            </a:r>
          </a:p>
        </p:txBody>
      </p:sp>
    </p:spTree>
    <p:extLst>
      <p:ext uri="{BB962C8B-B14F-4D97-AF65-F5344CB8AC3E}">
        <p14:creationId xmlns:p14="http://schemas.microsoft.com/office/powerpoint/2010/main" val="1898637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6E3C9-091B-7499-CD3F-64374357D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19929-AA31-62B1-226F-E3E80D86A0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95047"/>
            <a:ext cx="8596668" cy="464631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dirty="0"/>
              <a:t>Use Chrome Extension to check Headings and Page Reading Order</a:t>
            </a:r>
          </a:p>
          <a:p>
            <a:r>
              <a:rPr lang="en-US" u="sng" dirty="0">
                <a:hlinkClick r:id="rId3" tooltip="Heading Tag Markup"/>
              </a:rPr>
              <a:t>Heading Tag Markup</a:t>
            </a:r>
            <a:endParaRPr lang="en-US" dirty="0"/>
          </a:p>
          <a:p>
            <a:r>
              <a:rPr lang="en-US" u="sng" dirty="0" err="1">
                <a:hlinkClick r:id="rId4" tooltip="HeadingsMap"/>
              </a:rPr>
              <a:t>HeadingsMap</a:t>
            </a:r>
            <a:endParaRPr lang="en-US" dirty="0"/>
          </a:p>
          <a:p>
            <a:r>
              <a:rPr lang="en-US" u="sng" dirty="0">
                <a:hlinkClick r:id="rId5" tooltip="Highlight HTML Headings"/>
              </a:rPr>
              <a:t>Highlight HTML Headings</a:t>
            </a:r>
            <a:endParaRPr lang="en-US" dirty="0"/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US" dirty="0"/>
              <a:t>Check nested heading structure</a:t>
            </a:r>
          </a:p>
          <a:p>
            <a:pPr lvl="0"/>
            <a:r>
              <a:rPr lang="en-US" dirty="0"/>
              <a:t>Check relevance of H1 against page content</a:t>
            </a:r>
          </a:p>
          <a:p>
            <a:pPr lvl="0"/>
            <a:r>
              <a:rPr lang="en-US" dirty="0"/>
              <a:t>There should only be a single H1 on a page</a:t>
            </a:r>
          </a:p>
          <a:p>
            <a:pPr lvl="1"/>
            <a:r>
              <a:rPr lang="en-US" dirty="0"/>
              <a:t>To change the default H1, check out to the page, then make sure under Properties tab</a:t>
            </a:r>
          </a:p>
          <a:p>
            <a:pPr lvl="0"/>
            <a:r>
              <a:rPr lang="en-US" dirty="0"/>
              <a:t>Main content region begins with H2 headings</a:t>
            </a:r>
          </a:p>
        </p:txBody>
      </p:sp>
    </p:spTree>
    <p:extLst>
      <p:ext uri="{BB962C8B-B14F-4D97-AF65-F5344CB8AC3E}">
        <p14:creationId xmlns:p14="http://schemas.microsoft.com/office/powerpoint/2010/main" val="2841507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4A733-490C-7219-6D3F-483C77411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Headings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9F3EB7-55DE-8104-CFAA-925A3346CA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92897"/>
            <a:ext cx="8596668" cy="4548465"/>
          </a:xfrm>
        </p:spPr>
        <p:txBody>
          <a:bodyPr/>
          <a:lstStyle/>
          <a:p>
            <a:pPr lvl="0"/>
            <a:r>
              <a:rPr lang="en-US" dirty="0"/>
              <a:t>Use headings in a logical hierarchy</a:t>
            </a:r>
          </a:p>
          <a:p>
            <a:pPr lvl="1"/>
            <a:r>
              <a:rPr lang="en-US" dirty="0"/>
              <a:t>H2 = major sections</a:t>
            </a:r>
          </a:p>
          <a:p>
            <a:pPr lvl="1"/>
            <a:r>
              <a:rPr lang="en-US" dirty="0"/>
              <a:t>H3 = subsections under that H2</a:t>
            </a:r>
          </a:p>
          <a:p>
            <a:pPr lvl="1"/>
            <a:r>
              <a:rPr lang="en-US" dirty="0"/>
              <a:t>H4 = subsections under that H3</a:t>
            </a:r>
          </a:p>
          <a:p>
            <a:pPr lvl="0"/>
            <a:r>
              <a:rPr lang="en-US" dirty="0"/>
              <a:t>Do not use different headings for design purposes</a:t>
            </a:r>
          </a:p>
          <a:p>
            <a:pPr lvl="0"/>
            <a:r>
              <a:rPr lang="en-US" dirty="0"/>
              <a:t>Do not bold normal text and treat it like a heading</a:t>
            </a:r>
          </a:p>
          <a:p>
            <a:pPr lvl="0"/>
            <a:r>
              <a:rPr lang="en-US" dirty="0"/>
              <a:t>Do not skip heading orders (Eg: H1 to H3 without H2 is not good)</a:t>
            </a:r>
          </a:p>
          <a:p>
            <a:pPr lvl="0"/>
            <a:r>
              <a:rPr lang="en-US" dirty="0"/>
              <a:t>H1 → paragraph text (Eg: a short intro) → H2 is normal and accessible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5170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B0A90-3705-2E01-03DD-F672C22A8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ECF0A-7CD7-126D-42B6-5FAC00F058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62269"/>
            <a:ext cx="8596668" cy="4679093"/>
          </a:xfrm>
        </p:spPr>
        <p:txBody>
          <a:bodyPr/>
          <a:lstStyle/>
          <a:p>
            <a:pPr lvl="0"/>
            <a:r>
              <a:rPr lang="en-US" dirty="0"/>
              <a:t>Link text should clearly describe the destination or action</a:t>
            </a:r>
          </a:p>
          <a:p>
            <a:pPr lvl="0"/>
            <a:r>
              <a:rPr lang="en-US" dirty="0"/>
              <a:t>Avoid vague link text</a:t>
            </a:r>
          </a:p>
          <a:p>
            <a:pPr lvl="1"/>
            <a:r>
              <a:rPr lang="en-US" dirty="0"/>
              <a:t>“Click here,” “Read more,” and “More” are not enough on their own</a:t>
            </a:r>
          </a:p>
          <a:p>
            <a:pPr lvl="0"/>
            <a:r>
              <a:rPr lang="en-US" dirty="0"/>
              <a:t>Do not paste long raw URLs as link text</a:t>
            </a:r>
          </a:p>
          <a:p>
            <a:pPr lvl="0"/>
            <a:r>
              <a:rPr lang="en-US" dirty="0">
                <a:solidFill>
                  <a:srgbClr val="FF0000"/>
                </a:solidFill>
              </a:rPr>
              <a:t>Check for broken links</a:t>
            </a:r>
          </a:p>
          <a:p>
            <a:pPr lvl="0"/>
            <a:r>
              <a:rPr lang="en-US" dirty="0"/>
              <a:t>Linked text should be meaningful but concise</a:t>
            </a:r>
          </a:p>
          <a:p>
            <a:pPr lvl="0"/>
            <a:r>
              <a:rPr lang="en-US" dirty="0"/>
              <a:t>Avoid linking entire long paragraphs</a:t>
            </a:r>
          </a:p>
          <a:p>
            <a:pPr lvl="0"/>
            <a:r>
              <a:rPr lang="en-US" dirty="0"/>
              <a:t>Do not force users to guess where a link will go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7978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7AEF6-E24D-E22F-CFF4-A250848A1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Images / alt 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D15F57-407A-2C10-BB9C-115187767E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24000"/>
            <a:ext cx="8596668" cy="451736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/>
              <a:t>How to check:</a:t>
            </a:r>
            <a:endParaRPr lang="en-US" dirty="0"/>
          </a:p>
          <a:p>
            <a:pPr lvl="1"/>
            <a:r>
              <a:rPr lang="en-US" dirty="0"/>
              <a:t>Use</a:t>
            </a:r>
            <a:r>
              <a:rPr lang="en-US" b="1" dirty="0"/>
              <a:t> </a:t>
            </a:r>
            <a:r>
              <a:rPr lang="en-US" dirty="0">
                <a:hlinkClick r:id="rId2"/>
              </a:rPr>
              <a:t>Alt Text Viewer</a:t>
            </a:r>
            <a:r>
              <a:rPr lang="en-US" dirty="0"/>
              <a:t> (Chrome Extension) Or In Edit Mode (For CMS Editor)</a:t>
            </a:r>
          </a:p>
          <a:p>
            <a:pPr lvl="0"/>
            <a:r>
              <a:rPr lang="en-US" dirty="0"/>
              <a:t>Informative images need concise but meaningful alt text</a:t>
            </a:r>
          </a:p>
          <a:p>
            <a:pPr lvl="0"/>
            <a:r>
              <a:rPr lang="en-US" dirty="0"/>
              <a:t>Missing alt text should be reviewed and fixed</a:t>
            </a:r>
          </a:p>
          <a:p>
            <a:pPr lvl="0"/>
            <a:r>
              <a:rPr lang="en-US" dirty="0"/>
              <a:t>Alt text should communicate the purpose or meaning of the image</a:t>
            </a:r>
          </a:p>
          <a:p>
            <a:pPr lvl="0"/>
            <a:r>
              <a:rPr lang="en-US" dirty="0"/>
              <a:t>Do not write alt text based only on what the image looks like</a:t>
            </a:r>
          </a:p>
          <a:p>
            <a:pPr lvl="0"/>
            <a:r>
              <a:rPr lang="en-US" dirty="0"/>
              <a:t>If nearby text already says the same thing, avoid repeating it in alt text</a:t>
            </a:r>
          </a:p>
          <a:p>
            <a:pPr lvl="0"/>
            <a:r>
              <a:rPr lang="en-US" dirty="0"/>
              <a:t>Images that contain important text should be avoided</a:t>
            </a:r>
          </a:p>
          <a:p>
            <a:pPr lvl="1"/>
            <a:r>
              <a:rPr lang="en-US" dirty="0"/>
              <a:t>Real text on the page is better than text inside an image</a:t>
            </a:r>
          </a:p>
          <a:p>
            <a:pPr lvl="1"/>
            <a:r>
              <a:rPr lang="en-US" dirty="0"/>
              <a:t>Image with lengthy text embedded should be removed</a:t>
            </a:r>
          </a:p>
          <a:p>
            <a:pPr lvl="0"/>
            <a:r>
              <a:rPr lang="en-US" dirty="0"/>
              <a:t>Complex images may need more than short alt text</a:t>
            </a:r>
          </a:p>
          <a:p>
            <a:pPr lvl="1"/>
            <a:r>
              <a:rPr lang="en-US" dirty="0"/>
              <a:t>Charts, graphs, infographics, maps, and diagrams may need nearby explanation</a:t>
            </a:r>
          </a:p>
          <a:p>
            <a:pPr lvl="0"/>
            <a:r>
              <a:rPr lang="en-US" dirty="0"/>
              <a:t>Background images usually do not have alt text, so make sure important meaning is not only shown in the background image</a:t>
            </a:r>
          </a:p>
          <a:p>
            <a:pPr lvl="0"/>
            <a:r>
              <a:rPr lang="en-US" dirty="0"/>
              <a:t>Icons are fine, but do not rely on icons alone to communicate meaning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8775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FD452-13EA-6F86-55BE-7C89DDE50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Color contrast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35E747-765C-8728-8DE4-DAC39D1927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Make sure text is easy to read against the background</a:t>
            </a:r>
          </a:p>
          <a:p>
            <a:pPr lvl="0"/>
            <a:r>
              <a:rPr lang="en-US" dirty="0"/>
              <a:t>Do not use color alone to convey meaning</a:t>
            </a:r>
          </a:p>
          <a:p>
            <a:pPr lvl="0"/>
            <a:r>
              <a:rPr lang="en-US" dirty="0"/>
              <a:t>Be careful when placing text over images</a:t>
            </a:r>
          </a:p>
          <a:p>
            <a:pPr lvl="0"/>
            <a:r>
              <a:rPr lang="en-US" dirty="0"/>
              <a:t>Avoid light text on light backgrounds or dark text on dark backgrounds</a:t>
            </a:r>
          </a:p>
          <a:p>
            <a:pPr lvl="0"/>
            <a:r>
              <a:rPr lang="en-US" dirty="0"/>
              <a:t>Check custom-colored text, buttons, and banners carefully</a:t>
            </a:r>
          </a:p>
        </p:txBody>
      </p:sp>
    </p:spTree>
    <p:extLst>
      <p:ext uri="{BB962C8B-B14F-4D97-AF65-F5344CB8AC3E}">
        <p14:creationId xmlns:p14="http://schemas.microsoft.com/office/powerpoint/2010/main" val="157704040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182</TotalTime>
  <Words>1225</Words>
  <Application>Microsoft Office PowerPoint</Application>
  <PresentationFormat>Widescreen</PresentationFormat>
  <Paragraphs>147</Paragraphs>
  <Slides>21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Aptos</vt:lpstr>
      <vt:lpstr>Arial</vt:lpstr>
      <vt:lpstr>Trebuchet MS</vt:lpstr>
      <vt:lpstr>Wingdings 3</vt:lpstr>
      <vt:lpstr>Facet</vt:lpstr>
      <vt:lpstr>Departmental website ADA Review for Title II</vt:lpstr>
      <vt:lpstr>AGENDA</vt:lpstr>
      <vt:lpstr>What am I responsible for:</vt:lpstr>
      <vt:lpstr>What should I be reviewing:</vt:lpstr>
      <vt:lpstr>Headings</vt:lpstr>
      <vt:lpstr>Headings (continued)</vt:lpstr>
      <vt:lpstr>Links</vt:lpstr>
      <vt:lpstr>Images / alt text</vt:lpstr>
      <vt:lpstr> Color contrast</vt:lpstr>
      <vt:lpstr>Tables</vt:lpstr>
      <vt:lpstr>Examples:</vt:lpstr>
      <vt:lpstr>Tables</vt:lpstr>
      <vt:lpstr>PDFs</vt:lpstr>
      <vt:lpstr>Exporting from Word to PDF</vt:lpstr>
      <vt:lpstr>Exporting to a PDF</vt:lpstr>
      <vt:lpstr>Captions for videos</vt:lpstr>
      <vt:lpstr>Embedding Video on a Webpage</vt:lpstr>
      <vt:lpstr>Few More Points for Editors</vt:lpstr>
      <vt:lpstr>More Points for Editors</vt:lpstr>
      <vt:lpstr>How to Report Issues</vt:lpstr>
      <vt:lpstr>Resources and Further Reading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Chrono Ho</dc:creator>
  <cp:lastModifiedBy>Chrono Ho</cp:lastModifiedBy>
  <cp:revision>3</cp:revision>
  <dcterms:created xsi:type="dcterms:W3CDTF">2026-03-19T08:55:00Z</dcterms:created>
  <dcterms:modified xsi:type="dcterms:W3CDTF">2026-03-19T11:59:08Z</dcterms:modified>
</cp:coreProperties>
</file>